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408" r:id="rId2"/>
    <p:sldId id="485" r:id="rId3"/>
    <p:sldId id="487" r:id="rId4"/>
    <p:sldId id="1490" r:id="rId5"/>
    <p:sldId id="149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99500-AA17-46A1-8194-34ADA89A053A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6FF6D-0994-479F-99D0-58289512C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204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4EA0D0-9C9F-41DC-A1B4-CC86A43134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1933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A17E3-16EC-4505-B10A-B867B1707F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A17E3-16EC-4505-B10A-B867B1707F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1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D659D-F34D-4B70-98F4-4B16CD53C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3A1968-DF7B-4B43-9505-D45C685A47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A4C9E-871E-40AD-A402-58BC77FBE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B7A4C-8E42-4A5E-A1C5-35B50DD44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91D528-08E5-46D4-9AAD-2CB3E3BF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289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01C82-6E3A-458A-A61D-BB270BF83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404338-8341-49D7-9324-46382FD5E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326F5A-B1DE-4B97-80E5-9E00D2D7D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B30FF-3FE7-4CF3-8D89-D8E160B7B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FBA6C-030C-4E7D-AE86-667F4213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180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E71921-607D-454C-A55C-6F920CCB6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E73D57-1416-4E59-A262-BC855251A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08404-D05D-4645-9F27-0F097DDE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4FE28-C960-459E-9A05-733729CEE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693DC-9ADE-4C64-85BC-320D98F52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0468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- 2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6700" y="265873"/>
            <a:ext cx="5829300" cy="1671543"/>
          </a:xfrm>
          <a:noFill/>
          <a:ln w="1905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6701" y="2059389"/>
            <a:ext cx="5816600" cy="3307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5608444"/>
            <a:ext cx="764288" cy="10058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66" y="5610615"/>
            <a:ext cx="1338582" cy="1001498"/>
          </a:xfrm>
          <a:prstGeom prst="rect">
            <a:avLst/>
          </a:prstGeom>
        </p:spPr>
      </p:pic>
      <p:sp>
        <p:nvSpPr>
          <p:cNvPr id="18" name="Text Box 9"/>
          <p:cNvSpPr txBox="1">
            <a:spLocks noChangeArrowheads="1"/>
          </p:cNvSpPr>
          <p:nvPr userDrawn="1"/>
        </p:nvSpPr>
        <p:spPr bwMode="auto">
          <a:xfrm>
            <a:off x="3577809" y="6386620"/>
            <a:ext cx="3586163" cy="26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lang="en-US" sz="1739" b="1" dirty="0">
                <a:solidFill>
                  <a:srgbClr val="C00000"/>
                </a:solidFill>
              </a:rPr>
              <a:t>BUILDING STRONG</a:t>
            </a:r>
            <a:r>
              <a:rPr lang="en-US" sz="1391" b="1" baseline="-25000" dirty="0">
                <a:solidFill>
                  <a:srgbClr val="C00000"/>
                </a:solidFill>
              </a:rPr>
              <a:t>®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2849" y="5577790"/>
            <a:ext cx="1073335" cy="106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51746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- 2 Pics">
    <p:bg>
      <p:bgPr>
        <a:solidFill>
          <a:schemeClr val="bg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6" y="0"/>
            <a:ext cx="12188389" cy="6858000"/>
          </a:xfrm>
          <a:prstGeom prst="rect">
            <a:avLst/>
          </a:prstGeom>
        </p:spPr>
      </p:pic>
      <p:sp>
        <p:nvSpPr>
          <p:cNvPr id="14" name="Title 5"/>
          <p:cNvSpPr>
            <a:spLocks noGrp="1"/>
          </p:cNvSpPr>
          <p:nvPr>
            <p:ph type="title"/>
          </p:nvPr>
        </p:nvSpPr>
        <p:spPr>
          <a:xfrm>
            <a:off x="266700" y="265873"/>
            <a:ext cx="5829300" cy="1671543"/>
          </a:xfrm>
          <a:noFill/>
          <a:ln w="19050">
            <a:noFill/>
          </a:ln>
        </p:spPr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6"/>
          <p:cNvSpPr>
            <a:spLocks noGrp="1" noChangeAspect="1"/>
          </p:cNvSpPr>
          <p:nvPr>
            <p:ph type="pic" sz="quarter" idx="13"/>
          </p:nvPr>
        </p:nvSpPr>
        <p:spPr>
          <a:xfrm>
            <a:off x="6220046" y="265872"/>
            <a:ext cx="5705253" cy="308113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16"/>
          <p:cNvSpPr>
            <a:spLocks noGrp="1" noChangeAspect="1"/>
          </p:cNvSpPr>
          <p:nvPr>
            <p:ph type="pic" sz="quarter" idx="14"/>
          </p:nvPr>
        </p:nvSpPr>
        <p:spPr>
          <a:xfrm>
            <a:off x="6220046" y="3528391"/>
            <a:ext cx="5705253" cy="3081131"/>
          </a:xfrm>
          <a:prstGeom prst="rect">
            <a:avLst/>
          </a:prstGeom>
          <a:solidFill>
            <a:schemeClr val="tx2"/>
          </a:solidFill>
          <a:ln w="381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66701" y="2059389"/>
            <a:ext cx="5816600" cy="33079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1" y="5608444"/>
            <a:ext cx="764288" cy="10058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266" y="5610615"/>
            <a:ext cx="1338582" cy="1001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7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7F559-CD5E-46C2-8B54-59F8A7A97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14E9B-BB11-49F7-899A-130B755FF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8F689-69CC-4708-B03A-D52469B0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DDF5B1-193E-4F8D-A424-55127BAD8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0E23-F4DC-4A88-BB46-E4A353A70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4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BEC7-2BFE-42F1-B52B-180CABA5E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6DD16-1A6D-46A8-8ED2-5EEB54E70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F7AC3-4A75-4FF6-B9EC-9C4EC1863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E430A-1388-4A64-8A1F-1147862DD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6B9F7-FC5E-46C4-A403-5578D412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2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4A9D3-1236-4C43-9CD8-D3CBC2FC7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4DE5E-8BD1-48CB-8FDA-BB6DA9F68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EE6B6-FC93-4DF0-A648-12DB8F057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DE102-8A9C-40B6-90B8-988B708A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28D5E3-6A7C-422E-97D7-6B64E0F4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653592-FCD9-4491-8283-9A53D6BF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2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FA1A-02B0-4418-BC5A-0B6B1BDE8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627412-0FA6-4FCB-ABD2-6E69C77AC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C1C75-ACD0-4BBB-9C33-7D5B79C46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A2F4C-3B5F-4E28-976B-6DCD7012B0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D3B132-FA41-4B57-9778-4CF6CD688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E899F5-B9FE-4A50-BE08-72B7382EE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549DA-310F-4C80-901D-D3E7C4A55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89C9A-9B59-4D43-88E8-D40C76D57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3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B0DB-01FF-4D03-9273-B6B07BCE7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30734B-7DA8-4480-A0FB-C0D92142F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02B429-CB50-438B-83FB-340E5922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D8DA7-7B2F-49F0-8A36-56A60F459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0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87AD898-6D27-4532-865A-DACAE0D5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507378-1D2C-4C07-954B-4FDFAC54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51EF2-87CA-49EF-9179-26CFD9EAD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88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8992E-5393-4102-AE55-8241260C7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D8FA6-ABF7-4D1E-91D2-596EFFDA7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61104-970F-4BFB-B3BE-731C04E0D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77864D-8E6A-49F0-AC9C-9E6C72D8F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77145-3CFE-4569-BBC2-A030ABEAC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A983D-574F-44B5-A3B4-63A0117F9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FF2FB-6A9B-4638-A018-968F6F76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BF68DF-3DCE-45B9-BBA9-550384B7CE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5BC351-078D-4C83-A7B5-99C91AB9D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CBF979-6AC9-47D9-8864-D1D9B7CE3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275757-C2F6-41A5-9C69-25578B296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5FDFB-9CAE-44C5-860F-4B9B3961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05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0DB072-305A-4845-AC96-22339FB14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88596D-8739-43AD-B2D5-B08CE7A4D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92FF-66F8-4EBD-8673-977EC7F122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A942E-C0F3-41BE-AF51-1745A235BED2}" type="datetimeFigureOut">
              <a:rPr lang="en-US" smtClean="0"/>
              <a:t>3/1/2022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75C55-A599-41FC-BBDE-816854F7B3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C0E5-5BBE-49B7-9FDE-0DEBCAAC25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3E559-8DEA-4637-86C5-CF8438817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61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usace1.webex.com/usace1/j.php?MTID=m92402820ce1c5706ec7bc7bcfaaa9051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sace1.webex.com/meet/michael.feldmann" TargetMode="External"/><Relationship Id="rId3" Type="http://schemas.openxmlformats.org/officeDocument/2006/relationships/hyperlink" Target="https://usace1.webex.com/webappng/sites/usace1/dashboard/pmr/bryan.m.mccabe" TargetMode="External"/><Relationship Id="rId7" Type="http://schemas.openxmlformats.org/officeDocument/2006/relationships/hyperlink" Target="https://usace1.webex.com/meet/margaret.c.maine" TargetMode="External"/><Relationship Id="rId2" Type="http://schemas.openxmlformats.org/officeDocument/2006/relationships/hyperlink" Target="https://usace1.webex.com/meet/garett.d.flemin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usace1.webex.com/meet/keith.l.short" TargetMode="External"/><Relationship Id="rId5" Type="http://schemas.openxmlformats.org/officeDocument/2006/relationships/hyperlink" Target="https://usace1.webex.com/meet/phillip.l.moser" TargetMode="External"/><Relationship Id="rId4" Type="http://schemas.openxmlformats.org/officeDocument/2006/relationships/hyperlink" Target="https://usace1.webex.com/meet/jennifer.riorda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tel:+12027651264,,93694602" TargetMode="External"/><Relationship Id="rId3" Type="http://schemas.openxmlformats.org/officeDocument/2006/relationships/hyperlink" Target="https://usace1.webex.com/meet/troy.a.robbins" TargetMode="External"/><Relationship Id="rId7" Type="http://schemas.openxmlformats.org/officeDocument/2006/relationships/hyperlink" Target="blockedhttps://teams.microsoft.com/l/meetup-join/19%3ameeting_Y2M3NDMwODItM2FkMy00NGFiLTg4YmItYjY0MDY5MGZkOWI1%40thread.v2/0?context=%7b%22Tid%22%3a%223c89fd8a-7f68-4667-aa15-41ebf2208961%22%2c%22Oid%22%3a%226b78da6d-5d79-42f5-9b6d-4d68f2f2c9f3%22%7d" TargetMode="External"/><Relationship Id="rId2" Type="http://schemas.openxmlformats.org/officeDocument/2006/relationships/hyperlink" Target="https://usace1.webex.com/usace1/j.php?MTID=md6d68caff45b33995ad5ae73dd71aaad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blockedhttps://gcc02.safelinks.protection.outlook.com/ap/t-59584e83/?url=https%3A%2F%2Fteams.microsoft.com%2Fl%2Fmeetup-join%2F19%253ameeting_MDExM2E2N2ItZDg0ZC00NTYzLWE3ZGUtYzA3ODIxOTc4ODgw%2540thread.v2%2F0%3Fcontext%3D%257b%2522Tid%2522%253a%25223c89fd8a-7f68-4667-aa15-41ebf2208961%2522%252c%2522Oid%2522%253a%25222c25db5b-4d7f-41bc-a28d-c2e47072ca45%2522%257d&amp;data=04%7C01%7Cgary.alexander%40sba.gov%7Cb60606937ef540a4566b08d9f7ade359%7C3c89fd8a7f684667aa1541ebf2208961%7C1%7C0%7C637813148487769058%7CUnknown%7CTWFpbGZsb3d8eyJWIjoiMC4wLjAwMDAiLCJQIjoiV2luMzIiLCJBTiI6Ik1haWwiLCJXVCI6Mn0%3D%7C3000&amp;sdata=g1hDg3lTrNwgYk2o14oNPbSOCIocLucBNGZt0ukPwBo%3D&amp;reserved=0" TargetMode="External"/><Relationship Id="rId5" Type="http://schemas.openxmlformats.org/officeDocument/2006/relationships/hyperlink" Target="https://umsystem.zoom.us/j/98076878020?pwd=K2RBeVh3QzZnbXFxNWlLUkJmUXFPdz09" TargetMode="External"/><Relationship Id="rId4" Type="http://schemas.openxmlformats.org/officeDocument/2006/relationships/hyperlink" Target="https://wiu.zoom.us/j/9704142225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8699" y="1512510"/>
            <a:ext cx="5405949" cy="1453103"/>
          </a:xfrm>
        </p:spPr>
        <p:txBody>
          <a:bodyPr>
            <a:normAutofit fontScale="90000"/>
          </a:bodyPr>
          <a:lstStyle/>
          <a:p>
            <a:pPr algn="ctr"/>
            <a:br>
              <a:rPr lang="en-US" spc="-4" dirty="0">
                <a:solidFill>
                  <a:srgbClr val="000000"/>
                </a:solidFill>
              </a:rPr>
            </a:br>
            <a:r>
              <a:rPr lang="en-US" sz="3477" spc="-4" dirty="0">
                <a:solidFill>
                  <a:srgbClr val="000000"/>
                </a:solidFill>
              </a:rPr>
              <a:t> </a:t>
            </a:r>
            <a:br>
              <a:rPr lang="en-US" sz="3477" spc="-4" dirty="0">
                <a:solidFill>
                  <a:srgbClr val="000000"/>
                </a:solidFill>
              </a:rPr>
            </a:br>
            <a:r>
              <a:rPr lang="en-US" sz="3477" spc="-4" dirty="0">
                <a:solidFill>
                  <a:srgbClr val="000000"/>
                </a:solidFill>
              </a:rPr>
              <a:t>St. Louis District (MVS)</a:t>
            </a:r>
            <a:br>
              <a:rPr lang="en-US" sz="3477" spc="-4" dirty="0">
                <a:solidFill>
                  <a:srgbClr val="000000"/>
                </a:solidFill>
              </a:rPr>
            </a:br>
            <a:r>
              <a:rPr lang="en-US" sz="3477" spc="-4" dirty="0">
                <a:solidFill>
                  <a:srgbClr val="000000"/>
                </a:solidFill>
              </a:rPr>
              <a:t>Virtual Industry Day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294967295"/>
          </p:nvPr>
        </p:nvSpPr>
        <p:spPr>
          <a:xfrm>
            <a:off x="478172" y="3530800"/>
            <a:ext cx="5056476" cy="1293732"/>
          </a:xfrm>
        </p:spPr>
        <p:txBody>
          <a:bodyPr vert="horz" lIns="62345" tIns="31173" rIns="62345" bIns="31173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02 March 2022</a:t>
            </a:r>
          </a:p>
          <a:p>
            <a:pPr marL="0" indent="0">
              <a:buNone/>
            </a:pPr>
            <a:r>
              <a:rPr lang="en-US" dirty="0">
                <a:latin typeface="Arial"/>
                <a:cs typeface="Arial"/>
              </a:rPr>
              <a:t>9:00 – 5:00 pm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5493" y="960303"/>
            <a:ext cx="5013809" cy="553193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9DA112D-B164-406D-9B2B-3E7ADDEA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545" y="3173911"/>
            <a:ext cx="2658678" cy="24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3F4868-E0D8-48D0-AC31-C993C7AAECB4}"/>
              </a:ext>
            </a:extLst>
          </p:cNvPr>
          <p:cNvSpPr txBox="1"/>
          <p:nvPr/>
        </p:nvSpPr>
        <p:spPr>
          <a:xfrm>
            <a:off x="14275" y="103883"/>
            <a:ext cx="121634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hlinkClick r:id="rId5"/>
              </a:rPr>
              <a:t>https://usace1.webex.com/usace1/j.php?MTID=m92402820ce1c5706ec7bc7bcfaaa9051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r>
              <a:rPr lang="en-US" sz="240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Dial In: +</a:t>
            </a:r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1-844-800-2712 </a:t>
            </a: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en-US" sz="24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Access Code: 2762 516 6274 </a:t>
            </a:r>
            <a:endParaRPr lang="en-US" sz="240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27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B7AF40-C6E7-4A1A-9B9C-708558824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5804" y="469564"/>
            <a:ext cx="1280391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490" tIns="39745" rIns="79490" bIns="39745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782" b="1" u="sng" dirty="0"/>
              <a:t>Agenda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320C6C1-E2A1-48BA-9765-80899BAF9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364" y="800812"/>
            <a:ext cx="10079182" cy="477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90" tIns="39745" rIns="79490" bIns="3974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6" dirty="0">
              <a:cs typeface="Calibri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9:00 – 9:05…………….Opening Comments - Ashanti Griffin (Deputy, Small Business Programs)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6" b="1" dirty="0">
              <a:cs typeface="Calibri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9:05 – 9:10…………….Review of Agenda and Introduction – LTC Thomas “Jason” Sears (MVS Deputy Commander)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6" b="1" dirty="0">
              <a:cs typeface="Calibri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9:10 – 9:40…………...</a:t>
            </a:r>
            <a:r>
              <a:rPr lang="en-US" altLang="en-US" sz="1636" b="1" dirty="0">
                <a:solidFill>
                  <a:schemeClr val="bg1"/>
                </a:solidFill>
                <a:highlight>
                  <a:srgbClr val="FF0000"/>
                </a:highlight>
                <a:ea typeface="Calibri" panose="020F0502020204030204" pitchFamily="34" charset="0"/>
                <a:cs typeface="Times New Roman"/>
              </a:rPr>
              <a:t>St. Louis District </a:t>
            </a: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– COL Kevin Golinghorst (MVS District Commander)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6" b="1" dirty="0">
              <a:cs typeface="Calibri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9:40 – 10:10…………..</a:t>
            </a:r>
            <a:r>
              <a:rPr lang="en-US" altLang="en-US" sz="1636" b="1" dirty="0">
                <a:solidFill>
                  <a:schemeClr val="bg1"/>
                </a:solidFill>
                <a:highlight>
                  <a:srgbClr val="FF0000"/>
                </a:highlight>
                <a:ea typeface="Calibri" panose="020F0502020204030204" pitchFamily="34" charset="0"/>
                <a:cs typeface="Times New Roman"/>
              </a:rPr>
              <a:t> Little Rock District </a:t>
            </a: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- </a:t>
            </a:r>
            <a:r>
              <a:rPr lang="en-US" sz="1636" b="1" dirty="0">
                <a:ea typeface="+mn-lt"/>
                <a:cs typeface="+mn-lt"/>
              </a:rPr>
              <a:t>Lakisha Vance (Deputy, Office of Small Business Programs) 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36" b="1" dirty="0">
              <a:ea typeface="+mn-lt"/>
              <a:cs typeface="+mn-lt"/>
            </a:endParaRPr>
          </a:p>
          <a:p>
            <a:pPr defTabSz="794883" eaLnBrk="0" fontAlgn="base" hangingPunct="0"/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10:10 – 10:40………….</a:t>
            </a:r>
            <a:r>
              <a:rPr lang="en-US" sz="1636" b="1" dirty="0">
                <a:solidFill>
                  <a:schemeClr val="bg1"/>
                </a:solidFill>
                <a:highlight>
                  <a:srgbClr val="800080"/>
                </a:highlight>
                <a:ea typeface="+mn-lt"/>
                <a:cs typeface="+mn-lt"/>
              </a:rPr>
              <a:t>USTRANSCOM</a:t>
            </a:r>
            <a:r>
              <a:rPr lang="en-US" sz="1636" b="1" dirty="0">
                <a:ea typeface="+mn-lt"/>
                <a:cs typeface="+mn-lt"/>
              </a:rPr>
              <a:t> - Suzanne Mudd-Yarber (Director, Small Business Programs) </a:t>
            </a:r>
            <a:endParaRPr lang="en-US" sz="1636" b="1">
              <a:cs typeface="Calibri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6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94883" eaLnBrk="0" fontAlgn="base" hangingPunct="0"/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10:40 – 11:10…………..</a:t>
            </a:r>
            <a:r>
              <a:rPr lang="en-US" altLang="en-US" sz="1636" b="1" dirty="0">
                <a:solidFill>
                  <a:schemeClr val="bg1"/>
                </a:solidFill>
                <a:highlight>
                  <a:srgbClr val="FF0000"/>
                </a:highlight>
                <a:ea typeface="Calibri" panose="020F0502020204030204" pitchFamily="34" charset="0"/>
                <a:cs typeface="Times New Roman"/>
              </a:rPr>
              <a:t>Memphis District </a:t>
            </a: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-  </a:t>
            </a:r>
            <a:r>
              <a:rPr lang="en-US" sz="1636" b="1" dirty="0" err="1">
                <a:ea typeface="+mn-lt"/>
                <a:cs typeface="+mn-lt"/>
              </a:rPr>
              <a:t>Lenneia</a:t>
            </a:r>
            <a:r>
              <a:rPr lang="en-US" sz="1636" b="1" dirty="0">
                <a:ea typeface="+mn-lt"/>
                <a:cs typeface="+mn-lt"/>
              </a:rPr>
              <a:t> R. Jennings (Acting Deputy, Small Business Programs) 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36" b="1" dirty="0">
              <a:cs typeface="Calibri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11:10 – 11:40………….</a:t>
            </a:r>
            <a:r>
              <a:rPr lang="en-US" altLang="en-US" sz="1636" b="1" dirty="0">
                <a:solidFill>
                  <a:schemeClr val="bg1"/>
                </a:solidFill>
                <a:highlight>
                  <a:srgbClr val="FF0000"/>
                </a:highlight>
                <a:ea typeface="Calibri" panose="020F0502020204030204" pitchFamily="34" charset="0"/>
                <a:cs typeface="Times New Roman"/>
              </a:rPr>
              <a:t> Rock Island District </a:t>
            </a: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– Troy Robbins (Deputy, Small Business Programs)</a:t>
            </a:r>
          </a:p>
          <a:p>
            <a:pPr defTabSz="794883" eaLnBrk="0" fontAlgn="base" hangingPunct="0"/>
            <a:endParaRPr lang="en-US" altLang="en-US" sz="1636" b="1" dirty="0">
              <a:cs typeface="Calibri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36" b="1" dirty="0">
                <a:ea typeface="Calibri" panose="020F0502020204030204" pitchFamily="34" charset="0"/>
                <a:cs typeface="Times New Roman"/>
              </a:rPr>
              <a:t>11:50 – 12:00………….Q&amp;A / Closing Remarks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/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217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3E03387-3344-4FFF-9CD8-D762BB1EE95B}"/>
              </a:ext>
            </a:extLst>
          </p:cNvPr>
          <p:cNvSpPr txBox="1">
            <a:spLocks/>
          </p:cNvSpPr>
          <p:nvPr/>
        </p:nvSpPr>
        <p:spPr>
          <a:xfrm>
            <a:off x="8906038" y="448108"/>
            <a:ext cx="2384714" cy="3174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5A00E82-24BC-4B2F-B261-9E340FB6E32A}" type="slidenum">
              <a:rPr lang="en-US" sz="869">
                <a:solidFill>
                  <a:schemeClr val="tx2"/>
                </a:solidFill>
              </a:rPr>
              <a:pPr algn="r"/>
              <a:t>2</a:t>
            </a:fld>
            <a:endParaRPr lang="en-US" sz="869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00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>
            <a:extLst>
              <a:ext uri="{FF2B5EF4-FFF2-40B4-BE49-F238E27FC236}">
                <a16:creationId xmlns:a16="http://schemas.microsoft.com/office/drawing/2014/main" id="{C4B7AF40-C6E7-4A1A-9B9C-708558824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637" y="486284"/>
            <a:ext cx="160597" cy="32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9490" tIns="39745" rIns="79490" bIns="39745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565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5320C6C1-E2A1-48BA-9765-80899BAF9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6207" y="550721"/>
            <a:ext cx="6644363" cy="474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490" tIns="39745" rIns="79490" bIns="39745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82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Breakout Sessions 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782" dirty="0"/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1:00 – 5:00………1 on 1 Meetings Between Divisions / District and Businesses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/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1:00 – 2:00…….</a:t>
            </a:r>
            <a:r>
              <a:rPr lang="en-US" altLang="en-US" sz="1534" b="1" dirty="0">
                <a:highlight>
                  <a:srgbClr val="00FFFF"/>
                </a:highlight>
                <a:ea typeface="Calibri" panose="020F0502020204030204" pitchFamily="34" charset="0"/>
                <a:cs typeface="Times New Roman"/>
              </a:rPr>
              <a:t>Contracting Panel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/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1:00 – 2:30…….</a:t>
            </a:r>
            <a:r>
              <a:rPr lang="en-US" altLang="en-US" sz="1534" b="1" dirty="0">
                <a:solidFill>
                  <a:schemeClr val="bg1"/>
                </a:solidFill>
                <a:highlight>
                  <a:srgbClr val="0000FF"/>
                </a:highlight>
                <a:ea typeface="Calibri" panose="020F0502020204030204" pitchFamily="34" charset="0"/>
                <a:cs typeface="Times New Roman"/>
              </a:rPr>
              <a:t>Small Business Administration (SBA) Training </a:t>
            </a: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– 8(a) BD Program </a:t>
            </a:r>
            <a:endParaRPr lang="en-US" altLang="en-US" sz="1534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>
              <a:cs typeface="Calibri" panose="020F0502020204030204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1:00 – 2:00………</a:t>
            </a:r>
            <a:r>
              <a:rPr lang="en-US" sz="1534" b="1" dirty="0">
                <a:highlight>
                  <a:srgbClr val="FFFF00"/>
                </a:highlight>
                <a:ea typeface="Calibri" panose="020F0502020204030204" pitchFamily="34" charset="0"/>
                <a:cs typeface="Calibri"/>
              </a:rPr>
              <a:t>Missouri PTAC Training </a:t>
            </a:r>
            <a:r>
              <a:rPr lang="en-US" sz="1534" b="1" dirty="0">
                <a:ea typeface="Calibri" panose="020F0502020204030204" pitchFamily="34" charset="0"/>
                <a:cs typeface="Calibri"/>
              </a:rPr>
              <a:t>- </a:t>
            </a:r>
            <a:r>
              <a:rPr lang="en-US" sz="1534" b="1" dirty="0">
                <a:ea typeface="+mn-lt"/>
                <a:cs typeface="+mn-lt"/>
              </a:rPr>
              <a:t>WOSB and EDWOSB Certification Information and Updates - Virtual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/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2:00 – 3:00………..</a:t>
            </a:r>
            <a:r>
              <a:rPr lang="en-US" sz="1534" b="1" dirty="0">
                <a:highlight>
                  <a:srgbClr val="FFFF00"/>
                </a:highlight>
                <a:ea typeface="Calibri" panose="020F0502020204030204" pitchFamily="34" charset="0"/>
                <a:cs typeface="Calibri"/>
              </a:rPr>
              <a:t>Illinois PTAC</a:t>
            </a:r>
            <a:r>
              <a:rPr lang="en-US" altLang="en-US" sz="1534" b="1" dirty="0">
                <a:highlight>
                  <a:srgbClr val="FFFF00"/>
                </a:highlight>
                <a:ea typeface="Calibri" panose="020F0502020204030204" pitchFamily="34" charset="0"/>
                <a:cs typeface="Times New Roman"/>
              </a:rPr>
              <a:t> Training</a:t>
            </a: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– </a:t>
            </a:r>
            <a:r>
              <a:rPr lang="en-US" sz="1534" b="1" dirty="0">
                <a:ea typeface="+mn-lt"/>
                <a:cs typeface="+mn-lt"/>
              </a:rPr>
              <a:t>SAM.gov and SBA DSBS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>
              <a:ea typeface="Calibri" panose="020F0502020204030204" pitchFamily="34" charset="0"/>
              <a:cs typeface="Calibri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2:00 – 2:30………..</a:t>
            </a:r>
            <a:r>
              <a:rPr lang="en-US" altLang="en-US" sz="1534" b="1" dirty="0">
                <a:highlight>
                  <a:srgbClr val="00FF00"/>
                </a:highlight>
                <a:ea typeface="Calibri" panose="020F0502020204030204" pitchFamily="34" charset="0"/>
                <a:cs typeface="Calibri"/>
              </a:rPr>
              <a:t>NESP</a:t>
            </a:r>
            <a:r>
              <a:rPr lang="en-US" altLang="en-US" sz="1534" b="1" dirty="0">
                <a:ea typeface="Calibri" panose="020F0502020204030204" pitchFamily="34" charset="0"/>
                <a:cs typeface="Calibri"/>
              </a:rPr>
              <a:t> - </a:t>
            </a:r>
            <a:r>
              <a:rPr lang="en-US" altLang="en-US" sz="1534" b="1" dirty="0">
                <a:highlight>
                  <a:srgbClr val="00FF00"/>
                </a:highlight>
                <a:ea typeface="Calibri" panose="020F0502020204030204" pitchFamily="34" charset="0"/>
                <a:cs typeface="Calibri"/>
              </a:rPr>
              <a:t>Lock &amp; Dam 25 </a:t>
            </a:r>
            <a:r>
              <a:rPr lang="en-US" altLang="en-US" sz="1534" b="1" dirty="0">
                <a:ea typeface="Calibri" panose="020F0502020204030204" pitchFamily="34" charset="0"/>
                <a:cs typeface="Calibri"/>
              </a:rPr>
              <a:t>Phase 1 Discussion</a:t>
            </a:r>
            <a:endParaRPr lang="en-US" altLang="en-US" sz="1534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/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2:30 – 3:00………..</a:t>
            </a:r>
            <a:r>
              <a:rPr lang="en-US" sz="1534" b="1" dirty="0">
                <a:highlight>
                  <a:srgbClr val="00FF00"/>
                </a:highlight>
                <a:ea typeface="Calibri" panose="020F0502020204030204" pitchFamily="34" charset="0"/>
                <a:cs typeface="Calibri"/>
              </a:rPr>
              <a:t>NESP</a:t>
            </a:r>
            <a:r>
              <a:rPr lang="en-US" sz="1534" b="1" dirty="0">
                <a:ea typeface="Calibri" panose="020F0502020204030204" pitchFamily="34" charset="0"/>
                <a:cs typeface="Calibri"/>
              </a:rPr>
              <a:t> - </a:t>
            </a:r>
            <a:r>
              <a:rPr lang="en-US" sz="1534" b="1" dirty="0">
                <a:highlight>
                  <a:srgbClr val="00FF00"/>
                </a:highlight>
                <a:ea typeface="Calibri" panose="020F0502020204030204" pitchFamily="34" charset="0"/>
                <a:cs typeface="Calibri"/>
              </a:rPr>
              <a:t>Lock &amp; Dam 25 </a:t>
            </a:r>
            <a:r>
              <a:rPr lang="en-US" sz="1534" b="1" dirty="0">
                <a:ea typeface="Calibri" panose="020F0502020204030204" pitchFamily="34" charset="0"/>
                <a:cs typeface="Calibri"/>
              </a:rPr>
              <a:t>Phase 1 Discussion</a:t>
            </a:r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565" b="1" dirty="0"/>
          </a:p>
          <a:p>
            <a:pPr defTabSz="79488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534" b="1" dirty="0">
                <a:ea typeface="Calibri" panose="020F0502020204030204" pitchFamily="34" charset="0"/>
                <a:cs typeface="Times New Roman"/>
              </a:rPr>
              <a:t>3:00 – 4:00………..</a:t>
            </a:r>
            <a:r>
              <a:rPr lang="en-US" sz="1534" b="1" dirty="0">
                <a:highlight>
                  <a:srgbClr val="00FFFF"/>
                </a:highlight>
                <a:ea typeface="Calibri" panose="020F0502020204030204" pitchFamily="34" charset="0"/>
                <a:cs typeface="Calibri"/>
              </a:rPr>
              <a:t>Contracting Panel</a:t>
            </a:r>
            <a:endParaRPr lang="en-US" altLang="en-US" sz="1565" b="1" dirty="0">
              <a:highlight>
                <a:srgbClr val="00FFFF"/>
              </a:highlight>
            </a:endParaRP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89C004AD-4559-4406-BF64-3C40CEB6AD25}"/>
              </a:ext>
            </a:extLst>
          </p:cNvPr>
          <p:cNvSpPr txBox="1">
            <a:spLocks/>
          </p:cNvSpPr>
          <p:nvPr/>
        </p:nvSpPr>
        <p:spPr>
          <a:xfrm>
            <a:off x="8906038" y="448108"/>
            <a:ext cx="2384714" cy="31741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5A00E82-24BC-4B2F-B261-9E340FB6E32A}" type="slidenum">
              <a:rPr lang="en-US" sz="869">
                <a:solidFill>
                  <a:schemeClr val="tx2"/>
                </a:solidFill>
              </a:rPr>
              <a:pPr algn="r"/>
              <a:t>3</a:t>
            </a:fld>
            <a:endParaRPr lang="en-US" sz="869" dirty="0">
              <a:solidFill>
                <a:schemeClr val="tx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420508-7AE2-4CEE-833B-1E6C84285AD7}"/>
              </a:ext>
            </a:extLst>
          </p:cNvPr>
          <p:cNvSpPr txBox="1"/>
          <p:nvPr/>
        </p:nvSpPr>
        <p:spPr>
          <a:xfrm>
            <a:off x="7660467" y="1167233"/>
            <a:ext cx="3624931" cy="391926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2345" tIns="31173" rIns="62345" bIns="3117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5" b="1" u="sng" dirty="0">
                <a:cs typeface="Calibri"/>
              </a:rPr>
              <a:t>1 on 1 Briefing List</a:t>
            </a:r>
          </a:p>
          <a:p>
            <a:pPr algn="ctr"/>
            <a:endParaRPr lang="en-US" sz="1705" b="1" u="sng" dirty="0">
              <a:solidFill>
                <a:srgbClr val="000000"/>
              </a:solidFill>
              <a:cs typeface="Calibri"/>
            </a:endParaRPr>
          </a:p>
          <a:p>
            <a:r>
              <a:rPr lang="en-US" sz="1534" u="sng" dirty="0">
                <a:solidFill>
                  <a:schemeClr val="bg1"/>
                </a:solidFill>
                <a:highlight>
                  <a:srgbClr val="FF0000"/>
                </a:highlight>
                <a:cs typeface="Calibri"/>
              </a:rPr>
              <a:t>St. Louis District</a:t>
            </a:r>
          </a:p>
          <a:p>
            <a:r>
              <a:rPr lang="en-US" sz="1534" dirty="0">
                <a:cs typeface="Calibri"/>
              </a:rPr>
              <a:t>Operations (Lakes and Rivers)</a:t>
            </a:r>
            <a:endParaRPr lang="en-US" sz="1534" u="sng" dirty="0">
              <a:cs typeface="Calibri"/>
            </a:endParaRPr>
          </a:p>
          <a:p>
            <a:r>
              <a:rPr lang="en-US" sz="1534" dirty="0">
                <a:cs typeface="Calibri"/>
              </a:rPr>
              <a:t>Construction</a:t>
            </a:r>
          </a:p>
          <a:p>
            <a:r>
              <a:rPr lang="en-US" sz="1534" dirty="0">
                <a:cs typeface="Calibri"/>
              </a:rPr>
              <a:t>Curations</a:t>
            </a:r>
          </a:p>
          <a:p>
            <a:r>
              <a:rPr lang="en-US" sz="1534" dirty="0">
                <a:cs typeface="Calibri"/>
              </a:rPr>
              <a:t>Environmental Remediation Services</a:t>
            </a:r>
          </a:p>
          <a:p>
            <a:r>
              <a:rPr lang="en-US" sz="1534" dirty="0">
                <a:cs typeface="Calibri"/>
              </a:rPr>
              <a:t>Geospatial Engineering</a:t>
            </a:r>
          </a:p>
          <a:p>
            <a:endParaRPr lang="en-US" sz="1534" dirty="0">
              <a:cs typeface="Calibri"/>
            </a:endParaRPr>
          </a:p>
          <a:p>
            <a:r>
              <a:rPr lang="en-US" sz="1534" dirty="0">
                <a:solidFill>
                  <a:schemeClr val="bg1"/>
                </a:solidFill>
                <a:highlight>
                  <a:srgbClr val="FF0000"/>
                </a:highlight>
                <a:cs typeface="Calibri"/>
              </a:rPr>
              <a:t>Little Rock District</a:t>
            </a:r>
          </a:p>
          <a:p>
            <a:r>
              <a:rPr lang="en-US" sz="1534" dirty="0">
                <a:solidFill>
                  <a:schemeClr val="bg1"/>
                </a:solidFill>
                <a:highlight>
                  <a:srgbClr val="FF0000"/>
                </a:highlight>
                <a:cs typeface="Calibri"/>
              </a:rPr>
              <a:t>Memphis District</a:t>
            </a:r>
          </a:p>
          <a:p>
            <a:r>
              <a:rPr lang="en-US" sz="1534" dirty="0">
                <a:solidFill>
                  <a:schemeClr val="bg1"/>
                </a:solidFill>
                <a:highlight>
                  <a:srgbClr val="FF0000"/>
                </a:highlight>
                <a:cs typeface="Calibri"/>
              </a:rPr>
              <a:t>Rock Island District</a:t>
            </a:r>
          </a:p>
          <a:p>
            <a:r>
              <a:rPr lang="en-US" sz="1534" dirty="0">
                <a:solidFill>
                  <a:schemeClr val="bg1"/>
                </a:solidFill>
                <a:highlight>
                  <a:srgbClr val="800080"/>
                </a:highlight>
                <a:cs typeface="Calibri"/>
              </a:rPr>
              <a:t>USTRANSCOM</a:t>
            </a:r>
          </a:p>
          <a:p>
            <a:r>
              <a:rPr lang="en-US" sz="1534" dirty="0">
                <a:solidFill>
                  <a:schemeClr val="bg1"/>
                </a:solidFill>
                <a:highlight>
                  <a:srgbClr val="0000FF"/>
                </a:highlight>
                <a:cs typeface="Calibri"/>
              </a:rPr>
              <a:t>Small Business Administration (SBA)</a:t>
            </a:r>
          </a:p>
          <a:p>
            <a:r>
              <a:rPr lang="en-US" sz="1534" dirty="0">
                <a:highlight>
                  <a:srgbClr val="FFFF00"/>
                </a:highlight>
                <a:cs typeface="Calibri"/>
              </a:rPr>
              <a:t>Missouri PTAC</a:t>
            </a:r>
          </a:p>
          <a:p>
            <a:endParaRPr lang="en-US" sz="1705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877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E9BE-96C8-4C6C-A36C-408958A7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3" y="82991"/>
            <a:ext cx="9795380" cy="6693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Break session links – St Louis District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78847-825E-4B77-B672-DED69B42F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41893" y="673921"/>
            <a:ext cx="4820732" cy="5810484"/>
          </a:xfrm>
        </p:spPr>
        <p:txBody>
          <a:bodyPr>
            <a:normAutofit/>
          </a:bodyPr>
          <a:lstStyle/>
          <a:p>
            <a:pPr>
              <a:lnSpc>
                <a:spcPct val="5000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Operations (Lakes and Rivers)</a:t>
            </a:r>
          </a:p>
          <a:p>
            <a:pPr>
              <a:lnSpc>
                <a:spcPct val="5000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https://usace1.webex.com/meet/garett.d.fleming</a:t>
            </a: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1-844-800-2712</a:t>
            </a:r>
          </a:p>
          <a:p>
            <a:pPr>
              <a:lnSpc>
                <a:spcPct val="5000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Code - 199 008 0692</a:t>
            </a:r>
          </a:p>
          <a:p>
            <a:pPr>
              <a:lnSpc>
                <a:spcPct val="50000"/>
              </a:lnSpc>
            </a:pPr>
            <a:endParaRPr lang="en-US" sz="1636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Construction</a:t>
            </a:r>
          </a:p>
          <a:p>
            <a:pPr>
              <a:lnSpc>
                <a:spcPct val="6000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https://usace1.webex.com/webappng/sites/usace1/dashboard/pmr/bryan.m.mccabe</a:t>
            </a:r>
            <a:endParaRPr lang="en-US" sz="1636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6000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1-844-800-2712</a:t>
            </a:r>
          </a:p>
          <a:p>
            <a:pPr>
              <a:lnSpc>
                <a:spcPct val="6000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Code – 199-315-4083</a:t>
            </a:r>
          </a:p>
          <a:p>
            <a:pPr>
              <a:lnSpc>
                <a:spcPct val="60000"/>
              </a:lnSpc>
            </a:pPr>
            <a:endParaRPr lang="en-US" sz="1636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Curations</a:t>
            </a:r>
          </a:p>
          <a:p>
            <a:pPr>
              <a:lnSpc>
                <a:spcPct val="5000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https://usace1.webex.com/meet/jennifer.riordan</a:t>
            </a:r>
            <a:endParaRPr lang="en-US" sz="1636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1-844-800-2712</a:t>
            </a:r>
          </a:p>
          <a:p>
            <a:pPr>
              <a:lnSpc>
                <a:spcPct val="5000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Access: 199 492 2720</a:t>
            </a:r>
          </a:p>
          <a:p>
            <a:pPr>
              <a:lnSpc>
                <a:spcPct val="50000"/>
              </a:lnSpc>
            </a:pPr>
            <a:endParaRPr lang="en-US" sz="1636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Environmental Remediation Services</a:t>
            </a:r>
          </a:p>
          <a:p>
            <a:pPr>
              <a:lnSpc>
                <a:spcPct val="5000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https://usace1.webex.com/meet/phillip.l.moser</a:t>
            </a: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5000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1-844-800-2712</a:t>
            </a:r>
          </a:p>
          <a:p>
            <a:pPr>
              <a:lnSpc>
                <a:spcPct val="5000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code: 199 016 8033</a:t>
            </a:r>
          </a:p>
          <a:p>
            <a:pPr>
              <a:lnSpc>
                <a:spcPct val="50000"/>
              </a:lnSpc>
            </a:pPr>
            <a:endParaRPr lang="en-US" sz="1636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F8D2A0F-050D-47E2-AA5E-0214A6F7253D}"/>
              </a:ext>
            </a:extLst>
          </p:cNvPr>
          <p:cNvSpPr txBox="1">
            <a:spLocks/>
          </p:cNvSpPr>
          <p:nvPr/>
        </p:nvSpPr>
        <p:spPr>
          <a:xfrm>
            <a:off x="1116675" y="943607"/>
            <a:ext cx="4820732" cy="4823348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 defTabSz="1165860" rtl="0" eaLnBrk="1" latinLnBrk="0" hangingPunct="1">
              <a:lnSpc>
                <a:spcPct val="90000"/>
              </a:lnSpc>
              <a:spcBef>
                <a:spcPts val="1275"/>
              </a:spcBef>
              <a:buFont typeface="Arial" panose="020B0604020202020204" pitchFamily="34" charset="0"/>
              <a:buNone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7439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5732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04025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62318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20611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904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7197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5490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</a:pPr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73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D41FC-73E6-4D50-B89C-8B228FA80E6A}"/>
              </a:ext>
            </a:extLst>
          </p:cNvPr>
          <p:cNvSpPr txBox="1"/>
          <p:nvPr/>
        </p:nvSpPr>
        <p:spPr>
          <a:xfrm>
            <a:off x="6320320" y="935181"/>
            <a:ext cx="4251961" cy="462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6" b="1" dirty="0">
                <a:latin typeface="Calibri "/>
              </a:rPr>
              <a:t>Geospatial Engineering</a:t>
            </a:r>
          </a:p>
          <a:p>
            <a:r>
              <a:rPr lang="en-US" sz="1636" b="1" dirty="0">
                <a:latin typeface="Calibri "/>
                <a:hlinkClick r:id="rId6"/>
              </a:rPr>
              <a:t>https://usace1.webex.com/meet/keith.l.short</a:t>
            </a:r>
            <a:r>
              <a:rPr lang="en-US" sz="1636" b="1" dirty="0">
                <a:latin typeface="Calibri "/>
              </a:rPr>
              <a:t>  </a:t>
            </a:r>
          </a:p>
          <a:p>
            <a:r>
              <a:rPr lang="en-US" sz="1636" dirty="0">
                <a:latin typeface="Calibri "/>
              </a:rPr>
              <a:t>1-844-800-2712 </a:t>
            </a:r>
          </a:p>
          <a:p>
            <a:r>
              <a:rPr lang="en-US" sz="1636" dirty="0">
                <a:latin typeface="Calibri "/>
              </a:rPr>
              <a:t>Access code: 199 073 7572</a:t>
            </a:r>
          </a:p>
          <a:p>
            <a:endParaRPr lang="en-US" sz="1636" dirty="0">
              <a:latin typeface="Calibri "/>
            </a:endParaRPr>
          </a:p>
          <a:p>
            <a:r>
              <a:rPr lang="en-US" sz="1636" b="1" dirty="0">
                <a:latin typeface="Calibri "/>
              </a:rPr>
              <a:t>Contracting Panel </a:t>
            </a:r>
          </a:p>
          <a:p>
            <a:r>
              <a:rPr lang="en-US" sz="1636" dirty="0">
                <a:latin typeface="Calibri "/>
                <a:hlinkClick r:id="rId7"/>
              </a:rPr>
              <a:t>https://usace1.webex.com/meet/margaret.c.maine</a:t>
            </a:r>
            <a:r>
              <a:rPr lang="en-US" sz="1636" dirty="0">
                <a:latin typeface="Calibri "/>
              </a:rPr>
              <a:t>  </a:t>
            </a:r>
          </a:p>
          <a:p>
            <a:r>
              <a:rPr lang="en-US" sz="1636" dirty="0">
                <a:latin typeface="Calibri "/>
              </a:rPr>
              <a:t>1-844-800-2712</a:t>
            </a:r>
          </a:p>
          <a:p>
            <a:r>
              <a:rPr lang="en-US" sz="1636" dirty="0">
                <a:latin typeface="Calibri "/>
              </a:rPr>
              <a:t>Access code - 276 007 26315</a:t>
            </a:r>
          </a:p>
          <a:p>
            <a:endParaRPr lang="en-US" sz="1636" dirty="0">
              <a:latin typeface="Calibri "/>
            </a:endParaRPr>
          </a:p>
          <a:p>
            <a:r>
              <a:rPr lang="en-US" sz="1636" b="1" dirty="0">
                <a:latin typeface="Calibri "/>
              </a:rPr>
              <a:t>NESP Lock and Dam 25</a:t>
            </a:r>
          </a:p>
          <a:p>
            <a:r>
              <a:rPr lang="en-US" sz="1636" b="1" dirty="0">
                <a:latin typeface="Calibri "/>
                <a:hlinkClick r:id="rId8"/>
              </a:rPr>
              <a:t>https://usace1.webex.com/meet/michael.feldmann</a:t>
            </a:r>
            <a:r>
              <a:rPr lang="en-US" sz="1636" b="1" dirty="0">
                <a:latin typeface="Calibri "/>
              </a:rPr>
              <a:t> </a:t>
            </a:r>
          </a:p>
          <a:p>
            <a:r>
              <a:rPr lang="en-US" sz="1636" dirty="0">
                <a:latin typeface="Calibri "/>
              </a:rPr>
              <a:t>1-844-800-2712 </a:t>
            </a:r>
          </a:p>
          <a:p>
            <a:r>
              <a:rPr lang="en-US" sz="1636" dirty="0">
                <a:latin typeface="Calibri "/>
              </a:rPr>
              <a:t>Access Code – 199 581 4982</a:t>
            </a:r>
          </a:p>
          <a:p>
            <a:endParaRPr lang="en-US" sz="1636" dirty="0"/>
          </a:p>
          <a:p>
            <a:endParaRPr lang="en-US" sz="1636" dirty="0"/>
          </a:p>
        </p:txBody>
      </p:sp>
    </p:spTree>
    <p:extLst>
      <p:ext uri="{BB962C8B-B14F-4D97-AF65-F5344CB8AC3E}">
        <p14:creationId xmlns:p14="http://schemas.microsoft.com/office/powerpoint/2010/main" val="24670392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EE9BE-96C8-4C6C-A36C-408958A78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483" y="265873"/>
            <a:ext cx="9795380" cy="66930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Break session links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78847-825E-4B77-B672-DED69B42F1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50950" y="935181"/>
            <a:ext cx="4820732" cy="5810484"/>
          </a:xfrm>
        </p:spPr>
        <p:txBody>
          <a:bodyPr>
            <a:normAutofit/>
          </a:bodyPr>
          <a:lstStyle/>
          <a:p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Little Rock – Lakisha Vance </a:t>
            </a:r>
            <a:r>
              <a:rPr lang="en-US" sz="1636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https://usace1.webex.com/usace1/j.php?MTID=md6d68caff45b33995ad5ae73dd71aaad</a:t>
            </a:r>
            <a:endParaRPr lang="en-US" sz="1636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Conf Phone Number: 1-844-800-2712</a:t>
            </a:r>
          </a:p>
          <a:p>
            <a:pPr>
              <a:spcBef>
                <a:spcPts val="0"/>
              </a:spcBef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Access Code: 2762 648 0852 </a:t>
            </a:r>
          </a:p>
          <a:p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Memphis – Lenneia Jennings</a:t>
            </a:r>
          </a:p>
          <a:p>
            <a:pPr>
              <a:lnSpc>
                <a:spcPct val="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WebEx Breakout Room</a:t>
            </a:r>
          </a:p>
          <a:p>
            <a:pPr>
              <a:lnSpc>
                <a:spcPct val="0"/>
              </a:lnSpc>
            </a:pPr>
            <a:endParaRPr lang="en-US" sz="1636" u="sng" dirty="0">
              <a:solidFill>
                <a:srgbClr val="0563C1"/>
              </a:solidFill>
              <a:latin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 Island – Troy Robbins </a:t>
            </a:r>
            <a:r>
              <a:rPr lang="en-US" sz="1636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https://usace1.webex.com/meet/troy.a.robbins</a:t>
            </a:r>
            <a:endParaRPr lang="en-US" sz="1636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Conf Phone Number: 1-844-800-2712 </a:t>
            </a:r>
          </a:p>
          <a:p>
            <a:pPr marL="0">
              <a:spcBef>
                <a:spcPts val="0"/>
              </a:spcBef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Access Code: 199 389 4544 # </a:t>
            </a:r>
          </a:p>
          <a:p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USTRANSCOM – </a:t>
            </a:r>
            <a:r>
              <a:rPr lang="en-US" sz="1636" b="1" dirty="0">
                <a:latin typeface="Times New Roman" panose="02020603050405020304" pitchFamily="18" charset="0"/>
                <a:ea typeface="Calibri" panose="020F0502020204030204" pitchFamily="34" charset="0"/>
              </a:rPr>
              <a:t>Suzanne </a:t>
            </a:r>
            <a:r>
              <a:rPr lang="en-US" sz="1636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Mudd-Yarber</a:t>
            </a:r>
            <a:endParaRPr lang="en-US" sz="1636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Will send out individual TEAMs meeting invites</a:t>
            </a:r>
          </a:p>
          <a:p>
            <a:pPr>
              <a:lnSpc>
                <a:spcPct val="0"/>
              </a:lnSpc>
            </a:pPr>
            <a:endParaRPr lang="en-US" sz="1636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endParaRPr lang="en-US" sz="1636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endParaRPr lang="en-US" sz="1636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endParaRPr lang="en-US" sz="1636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FF8D2A0F-050D-47E2-AA5E-0214A6F7253D}"/>
              </a:ext>
            </a:extLst>
          </p:cNvPr>
          <p:cNvSpPr txBox="1">
            <a:spLocks/>
          </p:cNvSpPr>
          <p:nvPr/>
        </p:nvSpPr>
        <p:spPr>
          <a:xfrm>
            <a:off x="1116675" y="943607"/>
            <a:ext cx="4820732" cy="5810484"/>
          </a:xfrm>
          <a:prstGeom prst="rect">
            <a:avLst/>
          </a:prstGeom>
        </p:spPr>
        <p:txBody>
          <a:bodyPr vert="horz" lIns="62345" tIns="31173" rIns="62345" bIns="31173" rtlCol="0">
            <a:normAutofit/>
          </a:bodyPr>
          <a:lstStyle>
            <a:lvl1pPr marL="0" indent="0" algn="l" defTabSz="1165860" rtl="0" eaLnBrk="1" latinLnBrk="0" hangingPunct="1">
              <a:lnSpc>
                <a:spcPct val="90000"/>
              </a:lnSpc>
              <a:spcBef>
                <a:spcPts val="1275"/>
              </a:spcBef>
              <a:buFont typeface="Arial" panose="020B0604020202020204" pitchFamily="34" charset="0"/>
              <a:buNone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7439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45732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04025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62318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55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20611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904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7197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54905" indent="-291465" algn="l" defTabSz="1165860" rtl="0" eaLnBrk="1" latinLnBrk="0" hangingPunct="1">
              <a:lnSpc>
                <a:spcPct val="90000"/>
              </a:lnSpc>
              <a:spcBef>
                <a:spcPts val="638"/>
              </a:spcBef>
              <a:buFont typeface="Arial" panose="020B0604020202020204" pitchFamily="34" charset="0"/>
              <a:buChar char="•"/>
              <a:defRPr sz="229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0"/>
              </a:lnSpc>
            </a:pPr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739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BD41FC-73E6-4D50-B89C-8B228FA80E6A}"/>
              </a:ext>
            </a:extLst>
          </p:cNvPr>
          <p:cNvSpPr txBox="1"/>
          <p:nvPr/>
        </p:nvSpPr>
        <p:spPr>
          <a:xfrm>
            <a:off x="6320320" y="935181"/>
            <a:ext cx="4251961" cy="58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36" b="1" dirty="0">
                <a:latin typeface="Calibri "/>
              </a:rPr>
              <a:t>Illinois PTAC – Theresa Ebeler</a:t>
            </a:r>
          </a:p>
          <a:p>
            <a:r>
              <a:rPr lang="en-US" sz="1636" u="sng" dirty="0">
                <a:solidFill>
                  <a:srgbClr val="663399"/>
                </a:solidFill>
                <a:latin typeface="Calibri "/>
                <a:ea typeface="Calibri" panose="020F0502020204030204" pitchFamily="34" charset="0"/>
                <a:hlinkClick r:id="rId4"/>
              </a:rPr>
              <a:t>https://wiu.zoom.us/j/97041422255</a:t>
            </a:r>
            <a:endParaRPr lang="en-US" sz="1636" u="sng" dirty="0">
              <a:solidFill>
                <a:srgbClr val="663399"/>
              </a:solidFill>
              <a:latin typeface="Calibri "/>
              <a:ea typeface="Calibri" panose="020F0502020204030204" pitchFamily="34" charset="0"/>
            </a:endParaRPr>
          </a:p>
          <a:p>
            <a:r>
              <a:rPr lang="en-US" sz="1636" dirty="0"/>
              <a:t>Meeting ID: 970 4142 2255</a:t>
            </a:r>
          </a:p>
          <a:p>
            <a:r>
              <a:rPr lang="en-US" sz="1636" dirty="0"/>
              <a:t>Call in: 1 312 626 6799 </a:t>
            </a:r>
          </a:p>
          <a:p>
            <a:endParaRPr lang="en-US" sz="1636" dirty="0"/>
          </a:p>
          <a:p>
            <a:r>
              <a:rPr lang="en-US" sz="1636" b="1" dirty="0"/>
              <a:t>Missouri PTAC – Donald Robertson</a:t>
            </a:r>
          </a:p>
          <a:p>
            <a:r>
              <a:rPr lang="en-US" sz="1636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https://umsystem.zoom.us/j/98076878020?pwd=K2RBeVh3QzZnbXFxNWlLUkJmUXFPdz09</a:t>
            </a:r>
            <a:endParaRPr lang="en-US" sz="1636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Meeting ID: 980 7687 8020</a:t>
            </a:r>
          </a:p>
          <a:p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Passcode: 457122</a:t>
            </a:r>
          </a:p>
          <a:p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Call in: 1 312 626 6799</a:t>
            </a:r>
          </a:p>
          <a:p>
            <a:r>
              <a:rPr lang="en-US" sz="1636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lnSpc>
                <a:spcPct val="0"/>
              </a:lnSpc>
            </a:pPr>
            <a:r>
              <a:rPr lang="en-US" sz="1636" b="1" dirty="0">
                <a:latin typeface="Calibri" panose="020F0502020204030204" pitchFamily="34" charset="0"/>
                <a:ea typeface="Calibri" panose="020F0502020204030204" pitchFamily="34" charset="0"/>
              </a:rPr>
              <a:t>SBA Training – Gary Alexander</a:t>
            </a:r>
          </a:p>
          <a:p>
            <a:pPr>
              <a:lnSpc>
                <a:spcPct val="0"/>
              </a:lnSpc>
            </a:pPr>
            <a:endParaRPr lang="en-US" sz="1636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36" dirty="0">
                <a:solidFill>
                  <a:srgbClr val="252424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Microsoft Teams meeting </a:t>
            </a:r>
            <a:r>
              <a:rPr lang="en-US" sz="1636" dirty="0"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36" u="sng" dirty="0">
                <a:solidFill>
                  <a:srgbClr val="6264A7"/>
                </a:solidFill>
                <a:ea typeface="Calibri" panose="020F0502020204030204" pitchFamily="34" charset="0"/>
                <a:hlinkClick r:id="rId6"/>
              </a:rPr>
              <a:t>Click here to join the meeting</a:t>
            </a:r>
            <a:r>
              <a:rPr lang="en-US" sz="1636" dirty="0">
                <a:solidFill>
                  <a:srgbClr val="252424"/>
                </a:solidFill>
                <a:ea typeface="Calibri" panose="020F0502020204030204" pitchFamily="34" charset="0"/>
              </a:rPr>
              <a:t> </a:t>
            </a:r>
            <a:endParaRPr lang="en-US" sz="1636" dirty="0">
              <a:ea typeface="Calibri" panose="020F0502020204030204" pitchFamily="34" charset="0"/>
            </a:endParaRPr>
          </a:p>
          <a:p>
            <a:r>
              <a:rPr lang="en-US" sz="1636" b="1" dirty="0">
                <a:solidFill>
                  <a:srgbClr val="252424"/>
                </a:solidFill>
                <a:ea typeface="Calibri" panose="020F0502020204030204" pitchFamily="34" charset="0"/>
              </a:rPr>
              <a:t>Call in: </a:t>
            </a:r>
            <a:r>
              <a:rPr lang="en-US" sz="1636" u="sng" dirty="0">
                <a:ea typeface="Calibri" panose="020F0502020204030204" pitchFamily="34" charset="0"/>
              </a:rPr>
              <a:t>+1 202-765-1264,</a:t>
            </a:r>
          </a:p>
          <a:p>
            <a:r>
              <a:rPr lang="en-US" sz="1636" dirty="0">
                <a:solidFill>
                  <a:srgbClr val="252424"/>
                </a:solidFill>
                <a:ea typeface="Calibri" panose="020F0502020204030204" pitchFamily="34" charset="0"/>
              </a:rPr>
              <a:t>Phone Conference ID: 335 031 341# </a:t>
            </a:r>
            <a:endParaRPr lang="en-US" sz="1636" dirty="0">
              <a:ea typeface="Calibri" panose="020F0502020204030204" pitchFamily="34" charset="0"/>
            </a:endParaRPr>
          </a:p>
          <a:p>
            <a:pPr>
              <a:lnSpc>
                <a:spcPct val="0"/>
              </a:lnSpc>
            </a:pPr>
            <a:endParaRPr lang="en-US" sz="1227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636" dirty="0">
                <a:ea typeface="Calibri" panose="020F0502020204030204" pitchFamily="34" charset="0"/>
                <a:cs typeface="Times New Roman" panose="02020603050405020304" pitchFamily="18" charset="0"/>
              </a:rPr>
              <a:t>SBA 1on1 – Deborah Crumity / Maria Galloway</a:t>
            </a:r>
          </a:p>
          <a:p>
            <a:r>
              <a:rPr lang="en-US" sz="1636" dirty="0">
                <a:solidFill>
                  <a:srgbClr val="252424"/>
                </a:solidFill>
                <a:ea typeface="Calibri" panose="020F0502020204030204" pitchFamily="34" charset="0"/>
              </a:rPr>
              <a:t>Microsoft Teams meeting - </a:t>
            </a:r>
            <a:r>
              <a:rPr lang="en-US" sz="1636" u="sng" dirty="0">
                <a:solidFill>
                  <a:srgbClr val="0563C1"/>
                </a:solidFill>
                <a:ea typeface="Calibri" panose="020F0502020204030204" pitchFamily="34" charset="0"/>
                <a:hlinkClick r:id="rId7"/>
              </a:rPr>
              <a:t>SBA One-on-One Sessions</a:t>
            </a:r>
            <a:endParaRPr lang="en-US" sz="1636" dirty="0">
              <a:ea typeface="Calibri" panose="020F0502020204030204" pitchFamily="34" charset="0"/>
            </a:endParaRPr>
          </a:p>
          <a:p>
            <a:r>
              <a:rPr lang="en-US" sz="1636" b="1" dirty="0">
                <a:solidFill>
                  <a:srgbClr val="252424"/>
                </a:solidFill>
                <a:ea typeface="Calibri" panose="020F0502020204030204" pitchFamily="34" charset="0"/>
              </a:rPr>
              <a:t>Call in: </a:t>
            </a:r>
            <a:r>
              <a:rPr lang="en-US" sz="1636" u="sng" dirty="0">
                <a:ea typeface="Calibri" panose="020F0502020204030204" pitchFamily="34" charset="0"/>
                <a:hlinkClick r:id="rId8" tooltip="tel:+12027651264,,93694602# 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+1 202-765-1264</a:t>
            </a:r>
            <a:endParaRPr lang="en-US" sz="1636" u="sng" dirty="0">
              <a:ea typeface="Calibri" panose="020F0502020204030204" pitchFamily="34" charset="0"/>
            </a:endParaRPr>
          </a:p>
          <a:p>
            <a:r>
              <a:rPr lang="en-US" sz="1636" dirty="0">
                <a:solidFill>
                  <a:srgbClr val="252424"/>
                </a:solidFill>
                <a:ea typeface="Calibri" panose="020F0502020204030204" pitchFamily="34" charset="0"/>
              </a:rPr>
              <a:t>Phone Conference ID: 936 946 02# </a:t>
            </a:r>
            <a:endParaRPr lang="en-US" sz="1636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sz="1636" dirty="0"/>
          </a:p>
          <a:p>
            <a:endParaRPr lang="en-US" sz="1636" dirty="0"/>
          </a:p>
        </p:txBody>
      </p:sp>
    </p:spTree>
    <p:extLst>
      <p:ext uri="{BB962C8B-B14F-4D97-AF65-F5344CB8AC3E}">
        <p14:creationId xmlns:p14="http://schemas.microsoft.com/office/powerpoint/2010/main" val="25060938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724</Words>
  <Application>Microsoft Office PowerPoint</Application>
  <PresentationFormat>Widescreen</PresentationFormat>
  <Paragraphs>138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</vt:lpstr>
      <vt:lpstr>Calibri Light</vt:lpstr>
      <vt:lpstr>Times New Roman</vt:lpstr>
      <vt:lpstr>Office Theme</vt:lpstr>
      <vt:lpstr>   St. Louis District (MVS) Virtual Industry Day</vt:lpstr>
      <vt:lpstr>PowerPoint Presentation</vt:lpstr>
      <vt:lpstr>PowerPoint Presentation</vt:lpstr>
      <vt:lpstr>Break session links – St Louis District</vt:lpstr>
      <vt:lpstr>Break session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St. Louis District (MVS) Virtual Industry Day</dc:title>
  <dc:creator>BROWN GRIFFIN, Ashanti D CIV USARMY CEMVS (USA)</dc:creator>
  <cp:lastModifiedBy>Walker, Romanda L CIV USARMY CEMVS (USA)</cp:lastModifiedBy>
  <cp:revision>3</cp:revision>
  <dcterms:created xsi:type="dcterms:W3CDTF">2022-02-28T15:32:11Z</dcterms:created>
  <dcterms:modified xsi:type="dcterms:W3CDTF">2022-03-02T01:25:31Z</dcterms:modified>
</cp:coreProperties>
</file>