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1"/>
    <p:sldMasterId id="2147484272" r:id="rId2"/>
  </p:sldMasterIdLst>
  <p:notesMasterIdLst>
    <p:notesMasterId r:id="rId16"/>
  </p:notesMasterIdLst>
  <p:handoutMasterIdLst>
    <p:handoutMasterId r:id="rId17"/>
  </p:handoutMasterIdLst>
  <p:sldIdLst>
    <p:sldId id="286" r:id="rId3"/>
    <p:sldId id="367" r:id="rId4"/>
    <p:sldId id="373" r:id="rId5"/>
    <p:sldId id="374" r:id="rId6"/>
    <p:sldId id="371" r:id="rId7"/>
    <p:sldId id="368" r:id="rId8"/>
    <p:sldId id="296" r:id="rId9"/>
    <p:sldId id="375" r:id="rId10"/>
    <p:sldId id="377" r:id="rId11"/>
    <p:sldId id="376" r:id="rId12"/>
    <p:sldId id="372" r:id="rId13"/>
    <p:sldId id="304" r:id="rId14"/>
    <p:sldId id="378" r:id="rId15"/>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376"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AE3B"/>
    <a:srgbClr val="0066FF"/>
    <a:srgbClr val="BDDEFF"/>
    <a:srgbClr val="FFFFFF"/>
    <a:srgbClr val="8A2E35"/>
    <a:srgbClr val="99CCFF"/>
    <a:srgbClr val="FFDD71"/>
    <a:srgbClr val="C1D3EB"/>
    <a:srgbClr val="81766D"/>
    <a:srgbClr val="A59C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74" autoAdjust="0"/>
    <p:restoredTop sz="94660"/>
  </p:normalViewPr>
  <p:slideViewPr>
    <p:cSldViewPr snapToGrid="0">
      <p:cViewPr varScale="1">
        <p:scale>
          <a:sx n="88" d="100"/>
          <a:sy n="88" d="100"/>
        </p:scale>
        <p:origin x="658" y="77"/>
      </p:cViewPr>
      <p:guideLst>
        <p:guide orient="horz" pos="2376"/>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61A2DE62-24B0-4972-852B-4785B8FCBE77}" type="datetimeFigureOut">
              <a:rPr lang="en-US"/>
              <a:pPr/>
              <a:t>7/18/2019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603F1684-B626-4C74-9731-CBE8CE5003E4}" type="slidenum">
              <a:rPr lang="en-US"/>
              <a:pPr/>
              <a:t>‹#›</a:t>
            </a:fld>
            <a:endParaRPr lang="en-US"/>
          </a:p>
        </p:txBody>
      </p:sp>
    </p:spTree>
    <p:extLst>
      <p:ext uri="{BB962C8B-B14F-4D97-AF65-F5344CB8AC3E}">
        <p14:creationId xmlns:p14="http://schemas.microsoft.com/office/powerpoint/2010/main" val="3629653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9ADC5788-3AFA-4451-BC67-BFEEAB944D67}" type="datetimeFigureOut">
              <a:rPr lang="en-US"/>
              <a:pPr/>
              <a:t>7/18/2019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06A0A3C6-4E22-46FB-836F-CA2C48EC4DC1}" type="slidenum">
              <a:rPr lang="en-US"/>
              <a:pPr/>
              <a:t>‹#›</a:t>
            </a:fld>
            <a:endParaRPr lang="en-US"/>
          </a:p>
        </p:txBody>
      </p:sp>
    </p:spTree>
    <p:extLst>
      <p:ext uri="{BB962C8B-B14F-4D97-AF65-F5344CB8AC3E}">
        <p14:creationId xmlns:p14="http://schemas.microsoft.com/office/powerpoint/2010/main" val="20403370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Will discuss more a little later, but:</a:t>
            </a:r>
          </a:p>
          <a:p>
            <a:r>
              <a:rPr lang="en-US" b="1" dirty="0" smtClean="0">
                <a:solidFill>
                  <a:srgbClr val="FF0000"/>
                </a:solidFill>
              </a:rPr>
              <a:t>SLAPS</a:t>
            </a:r>
            <a:r>
              <a:rPr lang="en-US" b="1" baseline="0" dirty="0" smtClean="0">
                <a:solidFill>
                  <a:srgbClr val="FF0000"/>
                </a:solidFill>
              </a:rPr>
              <a:t> and HISS are source locations:  already complete so shows 0  CY</a:t>
            </a:r>
          </a:p>
          <a:p>
            <a:r>
              <a:rPr lang="en-US" b="1" baseline="0" dirty="0" smtClean="0">
                <a:solidFill>
                  <a:srgbClr val="FF0000"/>
                </a:solidFill>
              </a:rPr>
              <a:t>Latty Properties deferred while we focus on CWC properties;    Includes the HISS source site which is already cleaned up</a:t>
            </a:r>
          </a:p>
          <a:p>
            <a:endParaRPr lang="en-US" b="1" baseline="0" dirty="0" smtClean="0">
              <a:solidFill>
                <a:srgbClr val="FF0000"/>
              </a:solidFill>
            </a:endParaRPr>
          </a:p>
          <a:p>
            <a:r>
              <a:rPr lang="en-US" b="1" baseline="0" dirty="0" smtClean="0">
                <a:solidFill>
                  <a:srgbClr val="FF0000"/>
                </a:solidFill>
              </a:rPr>
              <a:t>IAAAP will actually process close to 13,000 CY to get 1,300 CY shipping</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01A55EF-404D-4B93-847B-5D2F4FC423CB}" type="slidenum">
              <a:rPr lang="en-US" smtClean="0"/>
              <a:pPr/>
              <a:t>2</a:t>
            </a:fld>
            <a:endParaRPr lang="en-US"/>
          </a:p>
        </p:txBody>
      </p:sp>
    </p:spTree>
    <p:extLst>
      <p:ext uri="{BB962C8B-B14F-4D97-AF65-F5344CB8AC3E}">
        <p14:creationId xmlns:p14="http://schemas.microsoft.com/office/powerpoint/2010/main" val="3659278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Will discuss more a little later, but:</a:t>
            </a:r>
          </a:p>
          <a:p>
            <a:r>
              <a:rPr lang="en-US" b="1" dirty="0" smtClean="0">
                <a:solidFill>
                  <a:srgbClr val="FF0000"/>
                </a:solidFill>
              </a:rPr>
              <a:t>SLAPS</a:t>
            </a:r>
            <a:r>
              <a:rPr lang="en-US" b="1" baseline="0" dirty="0" smtClean="0">
                <a:solidFill>
                  <a:srgbClr val="FF0000"/>
                </a:solidFill>
              </a:rPr>
              <a:t> and HISS are source locations:  already complete so shows 0  CY</a:t>
            </a:r>
          </a:p>
          <a:p>
            <a:r>
              <a:rPr lang="en-US" b="1" baseline="0" dirty="0" smtClean="0">
                <a:solidFill>
                  <a:srgbClr val="FF0000"/>
                </a:solidFill>
              </a:rPr>
              <a:t>Latty Properties deferred while we focus on CWC properties;    Includes the HISS source site which is already cleaned up</a:t>
            </a:r>
          </a:p>
          <a:p>
            <a:endParaRPr lang="en-US" b="1" baseline="0" dirty="0" smtClean="0">
              <a:solidFill>
                <a:srgbClr val="FF0000"/>
              </a:solidFill>
            </a:endParaRPr>
          </a:p>
          <a:p>
            <a:r>
              <a:rPr lang="en-US" b="1" baseline="0" dirty="0" smtClean="0">
                <a:solidFill>
                  <a:srgbClr val="FF0000"/>
                </a:solidFill>
              </a:rPr>
              <a:t>IAAAP will actually process close to 13,000 CY to get 1,300 CY shipping</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01A55EF-404D-4B93-847B-5D2F4FC423CB}" type="slidenum">
              <a:rPr lang="en-US" smtClean="0"/>
              <a:pPr/>
              <a:t>11</a:t>
            </a:fld>
            <a:endParaRPr lang="en-US"/>
          </a:p>
        </p:txBody>
      </p:sp>
    </p:spTree>
    <p:extLst>
      <p:ext uri="{BB962C8B-B14F-4D97-AF65-F5344CB8AC3E}">
        <p14:creationId xmlns:p14="http://schemas.microsoft.com/office/powerpoint/2010/main" val="4170718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St.</a:t>
            </a:r>
            <a:r>
              <a:rPr lang="en-US" b="1" baseline="0" dirty="0" smtClean="0">
                <a:solidFill>
                  <a:srgbClr val="FF0000"/>
                </a:solidFill>
              </a:rPr>
              <a:t> </a:t>
            </a:r>
            <a:r>
              <a:rPr lang="en-US" b="1" baseline="0" dirty="0" err="1" smtClean="0">
                <a:solidFill>
                  <a:srgbClr val="FF0000"/>
                </a:solidFill>
              </a:rPr>
              <a:t>Cin</a:t>
            </a:r>
            <a:r>
              <a:rPr lang="en-US" b="1" baseline="0" dirty="0" smtClean="0">
                <a:solidFill>
                  <a:srgbClr val="FF0000"/>
                </a:solidFill>
              </a:rPr>
              <a:t>:   weather permitting parking lot will be repaved tomorrow</a:t>
            </a:r>
          </a:p>
          <a:p>
            <a:endParaRPr lang="en-US" b="1" baseline="0" dirty="0" smtClean="0">
              <a:solidFill>
                <a:srgbClr val="FF0000"/>
              </a:solidFill>
            </a:endParaRPr>
          </a:p>
          <a:p>
            <a:r>
              <a:rPr lang="en-US" b="1" dirty="0" smtClean="0">
                <a:solidFill>
                  <a:srgbClr val="FF0000"/>
                </a:solidFill>
              </a:rPr>
              <a:t>Duchesne Park has a north and south site; north site is complete and property will soon be returned for Beneficial Use.</a:t>
            </a:r>
          </a:p>
          <a:p>
            <a:endParaRPr lang="en-US" b="1" dirty="0" smtClean="0">
              <a:solidFill>
                <a:srgbClr val="FF0000"/>
              </a:solidFill>
            </a:endParaRPr>
          </a:p>
          <a:p>
            <a:r>
              <a:rPr lang="en-US" b="1" dirty="0" smtClean="0">
                <a:solidFill>
                  <a:srgbClr val="FF0000"/>
                </a:solidFill>
              </a:rPr>
              <a:t>COCs being found at depths</a:t>
            </a:r>
            <a:r>
              <a:rPr lang="en-US" b="1" baseline="0" dirty="0" smtClean="0">
                <a:solidFill>
                  <a:srgbClr val="FF0000"/>
                </a:solidFill>
              </a:rPr>
              <a:t> up to 4-8 ft.</a:t>
            </a:r>
          </a:p>
          <a:p>
            <a:endParaRPr lang="en-US" b="1" baseline="0" dirty="0" smtClean="0">
              <a:solidFill>
                <a:srgbClr val="FF0000"/>
              </a:solidFill>
            </a:endParaRPr>
          </a:p>
          <a:p>
            <a:r>
              <a:rPr lang="en-US" b="1" baseline="0" dirty="0" smtClean="0">
                <a:solidFill>
                  <a:srgbClr val="FF0000"/>
                </a:solidFill>
              </a:rPr>
              <a:t>Current estimate is 50% - 60% complete.</a:t>
            </a:r>
            <a:endParaRPr lang="en-US" b="1" dirty="0" smtClean="0">
              <a:solidFill>
                <a:srgbClr val="FF0000"/>
              </a:solidFill>
            </a:endParaRPr>
          </a:p>
          <a:p>
            <a:endParaRPr lang="en-US" b="1" dirty="0" smtClean="0">
              <a:solidFill>
                <a:srgbClr val="FF0000"/>
              </a:solidFill>
            </a:endParaRPr>
          </a:p>
          <a:p>
            <a:r>
              <a:rPr lang="en-US" b="1" dirty="0" smtClean="0">
                <a:solidFill>
                  <a:srgbClr val="FF0000"/>
                </a:solidFill>
              </a:rPr>
              <a:t>Next sites:  </a:t>
            </a:r>
          </a:p>
          <a:p>
            <a:r>
              <a:rPr lang="en-US" b="1" dirty="0" smtClean="0">
                <a:solidFill>
                  <a:srgbClr val="FF0000"/>
                </a:solidFill>
              </a:rPr>
              <a:t>	1. desire to do</a:t>
            </a:r>
            <a:r>
              <a:rPr lang="en-US" b="1" baseline="0" dirty="0" smtClean="0">
                <a:solidFill>
                  <a:srgbClr val="FF0000"/>
                </a:solidFill>
              </a:rPr>
              <a:t> Palm Drive Props next; dependent on timing of when utility work is done; </a:t>
            </a:r>
          </a:p>
          <a:p>
            <a:r>
              <a:rPr lang="en-US" b="1" baseline="0" dirty="0" smtClean="0">
                <a:solidFill>
                  <a:srgbClr val="FF0000"/>
                </a:solidFill>
              </a:rPr>
              <a:t>	2. Archdiocese next if follow-on bounding work is completed timely</a:t>
            </a:r>
          </a:p>
          <a:p>
            <a:r>
              <a:rPr lang="en-US" b="1" baseline="0" dirty="0" smtClean="0">
                <a:solidFill>
                  <a:srgbClr val="FF0000"/>
                </a:solidFill>
              </a:rPr>
              <a:t>	3. Third option is to move to Ballfields</a:t>
            </a:r>
          </a:p>
          <a:p>
            <a:endParaRPr lang="en-US" b="1" baseline="0" dirty="0" smtClean="0">
              <a:solidFill>
                <a:srgbClr val="FF0000"/>
              </a:solidFill>
            </a:endParaRPr>
          </a:p>
          <a:p>
            <a:r>
              <a:rPr lang="en-US" b="1" baseline="0" dirty="0" smtClean="0">
                <a:solidFill>
                  <a:srgbClr val="FF0000"/>
                </a:solidFill>
              </a:rPr>
              <a:t>Desire to open multiple sites:   funding and sampling dependent</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01A55EF-404D-4B93-847B-5D2F4FC423CB}" type="slidenum">
              <a:rPr lang="en-US" smtClean="0"/>
              <a:pPr/>
              <a:t>3</a:t>
            </a:fld>
            <a:endParaRPr lang="en-US"/>
          </a:p>
        </p:txBody>
      </p:sp>
    </p:spTree>
    <p:extLst>
      <p:ext uri="{BB962C8B-B14F-4D97-AF65-F5344CB8AC3E}">
        <p14:creationId xmlns:p14="http://schemas.microsoft.com/office/powerpoint/2010/main" val="877285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St.</a:t>
            </a:r>
            <a:r>
              <a:rPr lang="en-US" b="1" baseline="0" dirty="0" smtClean="0">
                <a:solidFill>
                  <a:srgbClr val="FF0000"/>
                </a:solidFill>
              </a:rPr>
              <a:t> </a:t>
            </a:r>
            <a:r>
              <a:rPr lang="en-US" b="1" baseline="0" dirty="0" err="1" smtClean="0">
                <a:solidFill>
                  <a:srgbClr val="FF0000"/>
                </a:solidFill>
              </a:rPr>
              <a:t>Cin</a:t>
            </a:r>
            <a:r>
              <a:rPr lang="en-US" b="1" baseline="0" dirty="0" smtClean="0">
                <a:solidFill>
                  <a:srgbClr val="FF0000"/>
                </a:solidFill>
              </a:rPr>
              <a:t>:   weather permitting parking lot will be repaved tomorrow</a:t>
            </a:r>
          </a:p>
          <a:p>
            <a:endParaRPr lang="en-US" b="1" baseline="0" dirty="0" smtClean="0">
              <a:solidFill>
                <a:srgbClr val="FF0000"/>
              </a:solidFill>
            </a:endParaRPr>
          </a:p>
          <a:p>
            <a:r>
              <a:rPr lang="en-US" b="1" dirty="0" smtClean="0">
                <a:solidFill>
                  <a:srgbClr val="FF0000"/>
                </a:solidFill>
              </a:rPr>
              <a:t>Duchesne Park has a north and south site; north site is complete and property will soon be returned for Beneficial Use.</a:t>
            </a:r>
          </a:p>
          <a:p>
            <a:endParaRPr lang="en-US" b="1" dirty="0" smtClean="0">
              <a:solidFill>
                <a:srgbClr val="FF0000"/>
              </a:solidFill>
            </a:endParaRPr>
          </a:p>
          <a:p>
            <a:r>
              <a:rPr lang="en-US" b="1" dirty="0" smtClean="0">
                <a:solidFill>
                  <a:srgbClr val="FF0000"/>
                </a:solidFill>
              </a:rPr>
              <a:t>COCs being found at depths</a:t>
            </a:r>
            <a:r>
              <a:rPr lang="en-US" b="1" baseline="0" dirty="0" smtClean="0">
                <a:solidFill>
                  <a:srgbClr val="FF0000"/>
                </a:solidFill>
              </a:rPr>
              <a:t> up to 4-8 ft.</a:t>
            </a:r>
          </a:p>
          <a:p>
            <a:endParaRPr lang="en-US" b="1" baseline="0" dirty="0" smtClean="0">
              <a:solidFill>
                <a:srgbClr val="FF0000"/>
              </a:solidFill>
            </a:endParaRPr>
          </a:p>
          <a:p>
            <a:r>
              <a:rPr lang="en-US" b="1" baseline="0" dirty="0" smtClean="0">
                <a:solidFill>
                  <a:srgbClr val="FF0000"/>
                </a:solidFill>
              </a:rPr>
              <a:t>Current estimate is 50% - 60% complete.</a:t>
            </a:r>
            <a:endParaRPr lang="en-US" b="1" dirty="0" smtClean="0">
              <a:solidFill>
                <a:srgbClr val="FF0000"/>
              </a:solidFill>
            </a:endParaRPr>
          </a:p>
          <a:p>
            <a:endParaRPr lang="en-US" b="1" dirty="0" smtClean="0">
              <a:solidFill>
                <a:srgbClr val="FF0000"/>
              </a:solidFill>
            </a:endParaRPr>
          </a:p>
          <a:p>
            <a:r>
              <a:rPr lang="en-US" b="1" dirty="0" smtClean="0">
                <a:solidFill>
                  <a:srgbClr val="FF0000"/>
                </a:solidFill>
              </a:rPr>
              <a:t>Next sites:  </a:t>
            </a:r>
          </a:p>
          <a:p>
            <a:r>
              <a:rPr lang="en-US" b="1" dirty="0" smtClean="0">
                <a:solidFill>
                  <a:srgbClr val="FF0000"/>
                </a:solidFill>
              </a:rPr>
              <a:t>	1. desire to do</a:t>
            </a:r>
            <a:r>
              <a:rPr lang="en-US" b="1" baseline="0" dirty="0" smtClean="0">
                <a:solidFill>
                  <a:srgbClr val="FF0000"/>
                </a:solidFill>
              </a:rPr>
              <a:t> Palm Drive Props next; dependent on timing of when utility work is done; </a:t>
            </a:r>
          </a:p>
          <a:p>
            <a:r>
              <a:rPr lang="en-US" b="1" baseline="0" dirty="0" smtClean="0">
                <a:solidFill>
                  <a:srgbClr val="FF0000"/>
                </a:solidFill>
              </a:rPr>
              <a:t>	2. Archdiocese next if follow-on bounding work is completed timely</a:t>
            </a:r>
          </a:p>
          <a:p>
            <a:r>
              <a:rPr lang="en-US" b="1" baseline="0" dirty="0" smtClean="0">
                <a:solidFill>
                  <a:srgbClr val="FF0000"/>
                </a:solidFill>
              </a:rPr>
              <a:t>	3. Third option is to move to Ballfields</a:t>
            </a:r>
          </a:p>
          <a:p>
            <a:endParaRPr lang="en-US" b="1" baseline="0" dirty="0" smtClean="0">
              <a:solidFill>
                <a:srgbClr val="FF0000"/>
              </a:solidFill>
            </a:endParaRPr>
          </a:p>
          <a:p>
            <a:r>
              <a:rPr lang="en-US" b="1" baseline="0" dirty="0" smtClean="0">
                <a:solidFill>
                  <a:srgbClr val="FF0000"/>
                </a:solidFill>
              </a:rPr>
              <a:t>Desire to open multiple sites:   funding and sampling dependent</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01A55EF-404D-4B93-847B-5D2F4FC423CB}" type="slidenum">
              <a:rPr lang="en-US" smtClean="0"/>
              <a:pPr/>
              <a:t>4</a:t>
            </a:fld>
            <a:endParaRPr lang="en-US"/>
          </a:p>
        </p:txBody>
      </p:sp>
    </p:spTree>
    <p:extLst>
      <p:ext uri="{BB962C8B-B14F-4D97-AF65-F5344CB8AC3E}">
        <p14:creationId xmlns:p14="http://schemas.microsoft.com/office/powerpoint/2010/main" val="3543810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Will discuss more a little later, but:</a:t>
            </a:r>
          </a:p>
          <a:p>
            <a:r>
              <a:rPr lang="en-US" b="1" dirty="0" smtClean="0">
                <a:solidFill>
                  <a:srgbClr val="FF0000"/>
                </a:solidFill>
              </a:rPr>
              <a:t>SLAPS</a:t>
            </a:r>
            <a:r>
              <a:rPr lang="en-US" b="1" baseline="0" dirty="0" smtClean="0">
                <a:solidFill>
                  <a:srgbClr val="FF0000"/>
                </a:solidFill>
              </a:rPr>
              <a:t> and HISS are source locations:  already complete so shows 0  CY</a:t>
            </a:r>
          </a:p>
          <a:p>
            <a:r>
              <a:rPr lang="en-US" b="1" baseline="0" dirty="0" smtClean="0">
                <a:solidFill>
                  <a:srgbClr val="FF0000"/>
                </a:solidFill>
              </a:rPr>
              <a:t>Latty Properties deferred while we focus on CWC properties;    Includes the HISS source site which is already cleaned up</a:t>
            </a:r>
          </a:p>
          <a:p>
            <a:endParaRPr lang="en-US" b="1" baseline="0" dirty="0" smtClean="0">
              <a:solidFill>
                <a:srgbClr val="FF0000"/>
              </a:solidFill>
            </a:endParaRPr>
          </a:p>
          <a:p>
            <a:r>
              <a:rPr lang="en-US" b="1" baseline="0" dirty="0" smtClean="0">
                <a:solidFill>
                  <a:srgbClr val="FF0000"/>
                </a:solidFill>
              </a:rPr>
              <a:t>IAAAP will actually process close to 13,000 CY to get 1,300 CY shipping</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01A55EF-404D-4B93-847B-5D2F4FC423CB}" type="slidenum">
              <a:rPr lang="en-US" smtClean="0"/>
              <a:pPr/>
              <a:t>5</a:t>
            </a:fld>
            <a:endParaRPr lang="en-US"/>
          </a:p>
        </p:txBody>
      </p:sp>
    </p:spTree>
    <p:extLst>
      <p:ext uri="{BB962C8B-B14F-4D97-AF65-F5344CB8AC3E}">
        <p14:creationId xmlns:p14="http://schemas.microsoft.com/office/powerpoint/2010/main" val="2436799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St.</a:t>
            </a:r>
            <a:r>
              <a:rPr lang="en-US" b="1" baseline="0" dirty="0" smtClean="0">
                <a:solidFill>
                  <a:srgbClr val="FF0000"/>
                </a:solidFill>
              </a:rPr>
              <a:t> </a:t>
            </a:r>
            <a:r>
              <a:rPr lang="en-US" b="1" baseline="0" dirty="0" err="1" smtClean="0">
                <a:solidFill>
                  <a:srgbClr val="FF0000"/>
                </a:solidFill>
              </a:rPr>
              <a:t>Cin</a:t>
            </a:r>
            <a:r>
              <a:rPr lang="en-US" b="1" baseline="0" dirty="0" smtClean="0">
                <a:solidFill>
                  <a:srgbClr val="FF0000"/>
                </a:solidFill>
              </a:rPr>
              <a:t>:   weather permitting parking lot will be repaved tomorrow</a:t>
            </a:r>
          </a:p>
          <a:p>
            <a:endParaRPr lang="en-US" b="1" baseline="0" dirty="0" smtClean="0">
              <a:solidFill>
                <a:srgbClr val="FF0000"/>
              </a:solidFill>
            </a:endParaRPr>
          </a:p>
          <a:p>
            <a:r>
              <a:rPr lang="en-US" b="1" dirty="0" smtClean="0">
                <a:solidFill>
                  <a:srgbClr val="FF0000"/>
                </a:solidFill>
              </a:rPr>
              <a:t>Duchesne Park has a north and south site; north site is complete and property will soon be returned for Beneficial Use.</a:t>
            </a:r>
          </a:p>
          <a:p>
            <a:endParaRPr lang="en-US" b="1" dirty="0" smtClean="0">
              <a:solidFill>
                <a:srgbClr val="FF0000"/>
              </a:solidFill>
            </a:endParaRPr>
          </a:p>
          <a:p>
            <a:r>
              <a:rPr lang="en-US" b="1" dirty="0" smtClean="0">
                <a:solidFill>
                  <a:srgbClr val="FF0000"/>
                </a:solidFill>
              </a:rPr>
              <a:t>COCs being found at depths</a:t>
            </a:r>
            <a:r>
              <a:rPr lang="en-US" b="1" baseline="0" dirty="0" smtClean="0">
                <a:solidFill>
                  <a:srgbClr val="FF0000"/>
                </a:solidFill>
              </a:rPr>
              <a:t> up to 4-8 ft.</a:t>
            </a:r>
          </a:p>
          <a:p>
            <a:endParaRPr lang="en-US" b="1" baseline="0" dirty="0" smtClean="0">
              <a:solidFill>
                <a:srgbClr val="FF0000"/>
              </a:solidFill>
            </a:endParaRPr>
          </a:p>
          <a:p>
            <a:r>
              <a:rPr lang="en-US" b="1" baseline="0" dirty="0" smtClean="0">
                <a:solidFill>
                  <a:srgbClr val="FF0000"/>
                </a:solidFill>
              </a:rPr>
              <a:t>Current estimate is 50% - 60% complete.</a:t>
            </a:r>
            <a:endParaRPr lang="en-US" b="1" dirty="0" smtClean="0">
              <a:solidFill>
                <a:srgbClr val="FF0000"/>
              </a:solidFill>
            </a:endParaRPr>
          </a:p>
          <a:p>
            <a:endParaRPr lang="en-US" b="1" dirty="0" smtClean="0">
              <a:solidFill>
                <a:srgbClr val="FF0000"/>
              </a:solidFill>
            </a:endParaRPr>
          </a:p>
          <a:p>
            <a:r>
              <a:rPr lang="en-US" b="1" dirty="0" smtClean="0">
                <a:solidFill>
                  <a:srgbClr val="FF0000"/>
                </a:solidFill>
              </a:rPr>
              <a:t>Next sites:  </a:t>
            </a:r>
          </a:p>
          <a:p>
            <a:r>
              <a:rPr lang="en-US" b="1" dirty="0" smtClean="0">
                <a:solidFill>
                  <a:srgbClr val="FF0000"/>
                </a:solidFill>
              </a:rPr>
              <a:t>	1. desire to do</a:t>
            </a:r>
            <a:r>
              <a:rPr lang="en-US" b="1" baseline="0" dirty="0" smtClean="0">
                <a:solidFill>
                  <a:srgbClr val="FF0000"/>
                </a:solidFill>
              </a:rPr>
              <a:t> Palm Drive Props next; dependent on timing of when utility work is done; </a:t>
            </a:r>
          </a:p>
          <a:p>
            <a:r>
              <a:rPr lang="en-US" b="1" baseline="0" dirty="0" smtClean="0">
                <a:solidFill>
                  <a:srgbClr val="FF0000"/>
                </a:solidFill>
              </a:rPr>
              <a:t>	2. Archdiocese next if follow-on bounding work is completed timely</a:t>
            </a:r>
          </a:p>
          <a:p>
            <a:r>
              <a:rPr lang="en-US" b="1" baseline="0" dirty="0" smtClean="0">
                <a:solidFill>
                  <a:srgbClr val="FF0000"/>
                </a:solidFill>
              </a:rPr>
              <a:t>	3. Third option is to move to Ballfields</a:t>
            </a:r>
          </a:p>
          <a:p>
            <a:endParaRPr lang="en-US" b="1" baseline="0" dirty="0" smtClean="0">
              <a:solidFill>
                <a:srgbClr val="FF0000"/>
              </a:solidFill>
            </a:endParaRPr>
          </a:p>
          <a:p>
            <a:r>
              <a:rPr lang="en-US" b="1" baseline="0" dirty="0" smtClean="0">
                <a:solidFill>
                  <a:srgbClr val="FF0000"/>
                </a:solidFill>
              </a:rPr>
              <a:t>Desire to open multiple sites:   funding and sampling dependent</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01A55EF-404D-4B93-847B-5D2F4FC423CB}" type="slidenum">
              <a:rPr lang="en-US" smtClean="0"/>
              <a:pPr/>
              <a:t>6</a:t>
            </a:fld>
            <a:endParaRPr lang="en-US"/>
          </a:p>
        </p:txBody>
      </p:sp>
    </p:spTree>
    <p:extLst>
      <p:ext uri="{BB962C8B-B14F-4D97-AF65-F5344CB8AC3E}">
        <p14:creationId xmlns:p14="http://schemas.microsoft.com/office/powerpoint/2010/main" val="469546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Follow-on sampling for final characterization, bounding, and design was slowed when need for remediation in residential and recreational use areas became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Prioritization of properties will be discussed a bit later.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Approximately 10% of samples with SOR&gt;1</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	* Many of those in areas already remediated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	* Others at locations to be looked at in greater detail (yellow area on preceding map); possibly additional sampling required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Not every location with a SOR&gt;1 will necessarily require remediation</a:t>
            </a:r>
          </a:p>
        </p:txBody>
      </p:sp>
      <p:sp>
        <p:nvSpPr>
          <p:cNvPr id="4" name="Slide Number Placeholder 3"/>
          <p:cNvSpPr>
            <a:spLocks noGrp="1"/>
          </p:cNvSpPr>
          <p:nvPr>
            <p:ph type="sldNum" sz="quarter" idx="10"/>
          </p:nvPr>
        </p:nvSpPr>
        <p:spPr/>
        <p:txBody>
          <a:bodyPr/>
          <a:lstStyle/>
          <a:p>
            <a:fld id="{701A55EF-404D-4B93-847B-5D2F4FC423CB}" type="slidenum">
              <a:rPr lang="en-US" smtClean="0"/>
              <a:pPr/>
              <a:t>7</a:t>
            </a:fld>
            <a:endParaRPr lang="en-US"/>
          </a:p>
        </p:txBody>
      </p:sp>
    </p:spTree>
    <p:extLst>
      <p:ext uri="{BB962C8B-B14F-4D97-AF65-F5344CB8AC3E}">
        <p14:creationId xmlns:p14="http://schemas.microsoft.com/office/powerpoint/2010/main" val="1609310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Follow-on sampling for final characterization, bounding, and design was slowed when need for remediation in residential and recreational use areas became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Prioritization of properties will be discussed a bit later.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Approximately 10% of samples with SOR&gt;1</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	* Many of those in areas already remediated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	* Others at locations to be looked at in greater detail (yellow area on preceding map); possibly additional sampling required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Not every location with a SOR&gt;1 will necessarily require remediation</a:t>
            </a:r>
          </a:p>
        </p:txBody>
      </p:sp>
      <p:sp>
        <p:nvSpPr>
          <p:cNvPr id="4" name="Slide Number Placeholder 3"/>
          <p:cNvSpPr>
            <a:spLocks noGrp="1"/>
          </p:cNvSpPr>
          <p:nvPr>
            <p:ph type="sldNum" sz="quarter" idx="10"/>
          </p:nvPr>
        </p:nvSpPr>
        <p:spPr/>
        <p:txBody>
          <a:bodyPr/>
          <a:lstStyle/>
          <a:p>
            <a:fld id="{701A55EF-404D-4B93-847B-5D2F4FC423CB}" type="slidenum">
              <a:rPr lang="en-US" smtClean="0"/>
              <a:pPr/>
              <a:t>8</a:t>
            </a:fld>
            <a:endParaRPr lang="en-US"/>
          </a:p>
        </p:txBody>
      </p:sp>
    </p:spTree>
    <p:extLst>
      <p:ext uri="{BB962C8B-B14F-4D97-AF65-F5344CB8AC3E}">
        <p14:creationId xmlns:p14="http://schemas.microsoft.com/office/powerpoint/2010/main" val="3781541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Follow-on sampling for final characterization, bounding, and design was slowed when need for remediation in residential and recreational use areas became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Prioritization of properties will be discussed a bit later.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Approximately 10% of samples with SOR&gt;1</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	* Many of those in areas already remediated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	* Others at locations to be looked at in greater detail (yellow area on preceding map); possibly additional sampling required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Not every location with a SOR&gt;1 will necessarily require remediation</a:t>
            </a:r>
          </a:p>
        </p:txBody>
      </p:sp>
      <p:sp>
        <p:nvSpPr>
          <p:cNvPr id="4" name="Slide Number Placeholder 3"/>
          <p:cNvSpPr>
            <a:spLocks noGrp="1"/>
          </p:cNvSpPr>
          <p:nvPr>
            <p:ph type="sldNum" sz="quarter" idx="10"/>
          </p:nvPr>
        </p:nvSpPr>
        <p:spPr/>
        <p:txBody>
          <a:bodyPr/>
          <a:lstStyle/>
          <a:p>
            <a:fld id="{701A55EF-404D-4B93-847B-5D2F4FC423CB}" type="slidenum">
              <a:rPr lang="en-US" smtClean="0"/>
              <a:pPr/>
              <a:t>9</a:t>
            </a:fld>
            <a:endParaRPr lang="en-US"/>
          </a:p>
        </p:txBody>
      </p:sp>
    </p:spTree>
    <p:extLst>
      <p:ext uri="{BB962C8B-B14F-4D97-AF65-F5344CB8AC3E}">
        <p14:creationId xmlns:p14="http://schemas.microsoft.com/office/powerpoint/2010/main" val="4100912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Follow-on sampling for final characterization, bounding, and design was slowed when need for remediation in residential and recreational use areas became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Prioritization of properties will be discussed a bit later.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Approximately 10% of samples with SOR&gt;1</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	* Many of those in areas already remediated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	* Others at locations to be looked at in greater detail (yellow area on preceding map); possibly additional sampling required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Not every location with a SOR&gt;1 will necessarily require remediation</a:t>
            </a:r>
          </a:p>
        </p:txBody>
      </p:sp>
      <p:sp>
        <p:nvSpPr>
          <p:cNvPr id="4" name="Slide Number Placeholder 3"/>
          <p:cNvSpPr>
            <a:spLocks noGrp="1"/>
          </p:cNvSpPr>
          <p:nvPr>
            <p:ph type="sldNum" sz="quarter" idx="10"/>
          </p:nvPr>
        </p:nvSpPr>
        <p:spPr/>
        <p:txBody>
          <a:bodyPr/>
          <a:lstStyle/>
          <a:p>
            <a:fld id="{701A55EF-404D-4B93-847B-5D2F4FC423CB}" type="slidenum">
              <a:rPr lang="en-US" smtClean="0"/>
              <a:pPr/>
              <a:t>10</a:t>
            </a:fld>
            <a:endParaRPr lang="en-US"/>
          </a:p>
        </p:txBody>
      </p:sp>
    </p:spTree>
    <p:extLst>
      <p:ext uri="{BB962C8B-B14F-4D97-AF65-F5344CB8AC3E}">
        <p14:creationId xmlns:p14="http://schemas.microsoft.com/office/powerpoint/2010/main" val="2197124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smtClean="0"/>
              <a:t>File Name</a:t>
            </a:r>
            <a:endParaRPr lang="en-US" dirty="0"/>
          </a:p>
        </p:txBody>
      </p:sp>
    </p:spTree>
    <p:extLst>
      <p:ext uri="{BB962C8B-B14F-4D97-AF65-F5344CB8AC3E}">
        <p14:creationId xmlns:p14="http://schemas.microsoft.com/office/powerpoint/2010/main" val="2242102173"/>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4165473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588649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305043991"/>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60127948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702481296"/>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304800" y="942975"/>
            <a:ext cx="8382000" cy="4761228"/>
          </a:xfrm>
        </p:spPr>
        <p:txBody>
          <a:bodyPr/>
          <a:lstStyle/>
          <a:p>
            <a:endParaRPr lang="en-US"/>
          </a:p>
        </p:txBody>
      </p:sp>
    </p:spTree>
    <p:extLst>
      <p:ext uri="{BB962C8B-B14F-4D97-AF65-F5344CB8AC3E}">
        <p14:creationId xmlns:p14="http://schemas.microsoft.com/office/powerpoint/2010/main" val="27975014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1035961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9" name="Text Placeholder 3"/>
          <p:cNvSpPr>
            <a:spLocks noGrp="1"/>
          </p:cNvSpPr>
          <p:nvPr>
            <p:ph type="body" sz="quarter" idx="13"/>
          </p:nvPr>
        </p:nvSpPr>
        <p:spPr>
          <a:xfrm>
            <a:off x="304800" y="1230511"/>
            <a:ext cx="41148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2302574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26955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3095625" y="1225550"/>
            <a:ext cx="55911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290629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3048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quarter" idx="19"/>
          </p:nvPr>
        </p:nvSpPr>
        <p:spPr>
          <a:xfrm>
            <a:off x="45720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00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dirty="0" smtClean="0"/>
              <a:t>File Name</a:t>
            </a:r>
            <a:endParaRPr lang="en-US" dirty="0"/>
          </a:p>
        </p:txBody>
      </p:sp>
    </p:spTree>
    <p:extLst>
      <p:ext uri="{BB962C8B-B14F-4D97-AF65-F5344CB8AC3E}">
        <p14:creationId xmlns:p14="http://schemas.microsoft.com/office/powerpoint/2010/main" val="3836264534"/>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5347378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725981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930706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6130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248233862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194774769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191335938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14454463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263149059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smtClean="0"/>
              <a:t>File Name</a:t>
            </a:r>
            <a:endParaRPr lang="en-US" dirty="0"/>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pPr/>
              <a:t>‹#›</a:t>
            </a:fld>
            <a:endParaRPr lang="en-US" dirty="0"/>
          </a:p>
        </p:txBody>
      </p:sp>
    </p:spTree>
    <p:extLst>
      <p:ext uri="{BB962C8B-B14F-4D97-AF65-F5344CB8AC3E}">
        <p14:creationId xmlns:p14="http://schemas.microsoft.com/office/powerpoint/2010/main" val="291676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2" name="TextBox 11"/>
          <p:cNvSpPr txBox="1"/>
          <p:nvPr userDrawn="1"/>
        </p:nvSpPr>
        <p:spPr>
          <a:xfrm>
            <a:off x="457200" y="5516644"/>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4043718914"/>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smtClean="0"/>
              <a:t>File Name</a:t>
            </a:r>
            <a:endParaRPr lang="en-US"/>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1309827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File Name</a:t>
            </a:r>
            <a:endParaRPr lang="en-US" dirty="0"/>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1940219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F448F8-0899-4D51-B761-3A6EFC9D75CF}" type="slidenum">
              <a:rPr lang="en-US"/>
              <a:pPr>
                <a:defRPr/>
              </a:pPr>
              <a:t>‹#›</a:t>
            </a:fld>
            <a:endParaRPr lang="en-US"/>
          </a:p>
        </p:txBody>
      </p:sp>
    </p:spTree>
    <p:extLst>
      <p:ext uri="{BB962C8B-B14F-4D97-AF65-F5344CB8AC3E}">
        <p14:creationId xmlns:p14="http://schemas.microsoft.com/office/powerpoint/2010/main" val="3323817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2340974299"/>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4" name="TextBox 13"/>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240777824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1610357477"/>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4" name="TextBox 13"/>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3444214839"/>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3342659469"/>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2378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image" Target="../media/image1.png"/><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image" Target="../media/image2.pn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10">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Slide Number Placeholder 5"/>
          <p:cNvSpPr>
            <a:spLocks noGrp="1"/>
          </p:cNvSpPr>
          <p:nvPr>
            <p:ph type="sldNum" sz="quarter" idx="4"/>
          </p:nvPr>
        </p:nvSpPr>
        <p:spPr>
          <a:xfrm>
            <a:off x="8305799" y="228600"/>
            <a:ext cx="733425" cy="365125"/>
          </a:xfrm>
          <a:prstGeom prst="rect">
            <a:avLst/>
          </a:prstGeom>
        </p:spPr>
        <p:txBody>
          <a:bodyPr/>
          <a:lstStyle>
            <a:lvl1pPr algn="r">
              <a:defRPr sz="1000">
                <a:solidFill>
                  <a:schemeClr val="bg1"/>
                </a:solidFill>
              </a:defRPr>
            </a:lvl1pPr>
          </a:lstStyle>
          <a:p>
            <a:fld id="{0D0E9D3B-CB56-40AE-B0A9-8DA5E1AEFDB7}" type="slidenum">
              <a:rPr lang="en-US" smtClean="0"/>
              <a:pPr/>
              <a:t>‹#›</a:t>
            </a:fld>
            <a:endParaRPr lang="en-US" dirty="0"/>
          </a:p>
        </p:txBody>
      </p:sp>
      <p:sp>
        <p:nvSpPr>
          <p:cNvPr id="18" name="Title Placeholder 17"/>
          <p:cNvSpPr>
            <a:spLocks noGrp="1"/>
          </p:cNvSpPr>
          <p:nvPr>
            <p:ph type="title"/>
          </p:nvPr>
        </p:nvSpPr>
        <p:spPr>
          <a:xfrm>
            <a:off x="457200" y="419100"/>
            <a:ext cx="6858000" cy="25527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9" name="Text Placeholder 18"/>
          <p:cNvSpPr>
            <a:spLocks noGrp="1"/>
          </p:cNvSpPr>
          <p:nvPr>
            <p:ph type="body" idx="1"/>
          </p:nvPr>
        </p:nvSpPr>
        <p:spPr>
          <a:xfrm>
            <a:off x="457200" y="3200400"/>
            <a:ext cx="6858000" cy="1562100"/>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20" name="Footer Placeholder 19"/>
          <p:cNvSpPr>
            <a:spLocks noGrp="1"/>
          </p:cNvSpPr>
          <p:nvPr>
            <p:ph type="ftr" sz="quarter" idx="3"/>
          </p:nvPr>
        </p:nvSpPr>
        <p:spPr>
          <a:xfrm>
            <a:off x="123825" y="6356350"/>
            <a:ext cx="3160713" cy="365125"/>
          </a:xfrm>
          <a:prstGeom prst="rect">
            <a:avLst/>
          </a:prstGeom>
        </p:spPr>
        <p:txBody>
          <a:bodyPr vert="horz" lIns="91440" tIns="45720" rIns="91440" bIns="45720" rtlCol="0" anchor="ctr"/>
          <a:lstStyle>
            <a:lvl1pPr algn="l">
              <a:defRPr sz="1000">
                <a:solidFill>
                  <a:schemeClr val="bg1"/>
                </a:solidFill>
              </a:defRPr>
            </a:lvl1pPr>
          </a:lstStyle>
          <a:p>
            <a:r>
              <a:rPr lang="en-US" smtClean="0"/>
              <a:t>File Name</a:t>
            </a:r>
            <a:endParaRPr lang="en-US" dirty="0"/>
          </a:p>
        </p:txBody>
      </p:sp>
      <p:sp>
        <p:nvSpPr>
          <p:cNvPr id="25" name="Rectangle 24"/>
          <p:cNvSpPr/>
          <p:nvPr userDrawn="1"/>
        </p:nvSpPr>
        <p:spPr>
          <a:xfrm>
            <a:off x="2009775" y="1707600"/>
            <a:ext cx="558800"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217</a:t>
            </a:r>
          </a:p>
          <a:p>
            <a:pPr algn="ctr">
              <a:defRPr/>
            </a:pPr>
            <a:r>
              <a:rPr lang="en-US" sz="1000" dirty="0" smtClean="0">
                <a:solidFill>
                  <a:schemeClr val="tx1"/>
                </a:solidFill>
              </a:rPr>
              <a:t>217</a:t>
            </a:r>
          </a:p>
          <a:p>
            <a:pPr algn="ctr">
              <a:defRPr/>
            </a:pPr>
            <a:r>
              <a:rPr lang="en-US" sz="1000" dirty="0" smtClean="0">
                <a:solidFill>
                  <a:schemeClr val="tx1"/>
                </a:solidFill>
              </a:rPr>
              <a:t>217</a:t>
            </a:r>
            <a:endParaRPr lang="en-US" sz="1000" dirty="0">
              <a:solidFill>
                <a:schemeClr val="tx1"/>
              </a:solidFill>
            </a:endParaRPr>
          </a:p>
        </p:txBody>
      </p:sp>
      <p:sp>
        <p:nvSpPr>
          <p:cNvPr id="26" name="Rectangle 25"/>
          <p:cNvSpPr/>
          <p:nvPr userDrawn="1"/>
        </p:nvSpPr>
        <p:spPr>
          <a:xfrm>
            <a:off x="2730500" y="1707600"/>
            <a:ext cx="558800"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200</a:t>
            </a:r>
          </a:p>
          <a:p>
            <a:pPr algn="ctr">
              <a:defRPr/>
            </a:pPr>
            <a:r>
              <a:rPr lang="en-US" sz="1000" dirty="0" smtClean="0">
                <a:solidFill>
                  <a:schemeClr val="tx1"/>
                </a:solidFill>
              </a:rPr>
              <a:t>200</a:t>
            </a:r>
          </a:p>
          <a:p>
            <a:pPr algn="ctr">
              <a:defRPr/>
            </a:pPr>
            <a:r>
              <a:rPr lang="en-US" sz="1000" dirty="0" smtClean="0">
                <a:solidFill>
                  <a:schemeClr val="tx1"/>
                </a:solidFill>
              </a:rPr>
              <a:t>200</a:t>
            </a:r>
            <a:endParaRPr lang="en-US" sz="1000" dirty="0">
              <a:solidFill>
                <a:schemeClr val="tx1"/>
              </a:solidFill>
            </a:endParaRPr>
          </a:p>
        </p:txBody>
      </p:sp>
      <p:sp>
        <p:nvSpPr>
          <p:cNvPr id="27" name="Rectangle 26"/>
          <p:cNvSpPr/>
          <p:nvPr userDrawn="1"/>
        </p:nvSpPr>
        <p:spPr>
          <a:xfrm>
            <a:off x="568325" y="2394599"/>
            <a:ext cx="557213"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255</a:t>
            </a:r>
          </a:p>
          <a:p>
            <a:pPr algn="ctr">
              <a:defRPr/>
            </a:pPr>
            <a:r>
              <a:rPr lang="en-US" sz="1000" dirty="0" smtClean="0">
                <a:solidFill>
                  <a:schemeClr val="tx1"/>
                </a:solidFill>
              </a:rPr>
              <a:t>255</a:t>
            </a:r>
          </a:p>
          <a:p>
            <a:pPr algn="ctr">
              <a:defRPr/>
            </a:pPr>
            <a:r>
              <a:rPr lang="en-US" sz="1000" dirty="0" smtClean="0">
                <a:solidFill>
                  <a:schemeClr val="tx1"/>
                </a:solidFill>
              </a:rPr>
              <a:t>255</a:t>
            </a:r>
            <a:endParaRPr lang="en-US" sz="1000" dirty="0">
              <a:solidFill>
                <a:schemeClr val="tx1"/>
              </a:solidFill>
            </a:endParaRPr>
          </a:p>
        </p:txBody>
      </p:sp>
      <p:sp>
        <p:nvSpPr>
          <p:cNvPr id="28" name="Rectangle 27"/>
          <p:cNvSpPr/>
          <p:nvPr userDrawn="1"/>
        </p:nvSpPr>
        <p:spPr>
          <a:xfrm>
            <a:off x="1289050" y="2394599"/>
            <a:ext cx="557213"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0</a:t>
            </a:r>
          </a:p>
          <a:p>
            <a:pPr algn="ctr">
              <a:defRPr/>
            </a:pPr>
            <a:r>
              <a:rPr lang="en-US" sz="1000" dirty="0" smtClean="0">
                <a:solidFill>
                  <a:schemeClr val="bg1"/>
                </a:solidFill>
              </a:rPr>
              <a:t>0</a:t>
            </a:r>
          </a:p>
          <a:p>
            <a:pPr algn="ctr">
              <a:defRPr/>
            </a:pPr>
            <a:r>
              <a:rPr lang="en-US" sz="1000" dirty="0">
                <a:solidFill>
                  <a:schemeClr val="bg1"/>
                </a:solidFill>
              </a:rPr>
              <a:t>0</a:t>
            </a:r>
          </a:p>
        </p:txBody>
      </p:sp>
      <p:sp>
        <p:nvSpPr>
          <p:cNvPr id="29" name="Rectangle 28"/>
          <p:cNvSpPr/>
          <p:nvPr userDrawn="1"/>
        </p:nvSpPr>
        <p:spPr>
          <a:xfrm>
            <a:off x="2009775" y="2394599"/>
            <a:ext cx="558800"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163</a:t>
            </a:r>
          </a:p>
          <a:p>
            <a:pPr algn="ctr">
              <a:defRPr/>
            </a:pPr>
            <a:r>
              <a:rPr lang="en-US" sz="1000" dirty="0" smtClean="0">
                <a:solidFill>
                  <a:schemeClr val="tx1"/>
                </a:solidFill>
              </a:rPr>
              <a:t>163</a:t>
            </a:r>
          </a:p>
          <a:p>
            <a:pPr algn="ctr">
              <a:defRPr/>
            </a:pPr>
            <a:r>
              <a:rPr lang="en-US" sz="1000" dirty="0" smtClean="0">
                <a:solidFill>
                  <a:schemeClr val="tx1"/>
                </a:solidFill>
              </a:rPr>
              <a:t>163</a:t>
            </a:r>
            <a:endParaRPr lang="en-US" sz="1000" dirty="0">
              <a:solidFill>
                <a:schemeClr val="tx1"/>
              </a:solidFill>
            </a:endParaRPr>
          </a:p>
        </p:txBody>
      </p:sp>
      <p:sp>
        <p:nvSpPr>
          <p:cNvPr id="30" name="Rectangle 29"/>
          <p:cNvSpPr/>
          <p:nvPr userDrawn="1"/>
        </p:nvSpPr>
        <p:spPr>
          <a:xfrm>
            <a:off x="2730500" y="2394599"/>
            <a:ext cx="558800"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131</a:t>
            </a:r>
          </a:p>
          <a:p>
            <a:pPr algn="ctr">
              <a:defRPr/>
            </a:pPr>
            <a:r>
              <a:rPr lang="en-US" sz="1000" dirty="0" smtClean="0">
                <a:solidFill>
                  <a:schemeClr val="bg1"/>
                </a:solidFill>
              </a:rPr>
              <a:t>132</a:t>
            </a:r>
          </a:p>
          <a:p>
            <a:pPr algn="ctr">
              <a:defRPr/>
            </a:pPr>
            <a:r>
              <a:rPr lang="en-US" sz="1000" dirty="0" smtClean="0">
                <a:solidFill>
                  <a:schemeClr val="bg1"/>
                </a:solidFill>
              </a:rPr>
              <a:t>122</a:t>
            </a:r>
            <a:endParaRPr lang="en-US" sz="1000" dirty="0">
              <a:solidFill>
                <a:schemeClr val="bg1"/>
              </a:solidFill>
            </a:endParaRPr>
          </a:p>
        </p:txBody>
      </p:sp>
      <p:sp>
        <p:nvSpPr>
          <p:cNvPr id="31" name="Rectangle 30"/>
          <p:cNvSpPr/>
          <p:nvPr userDrawn="1"/>
        </p:nvSpPr>
        <p:spPr>
          <a:xfrm>
            <a:off x="3451225" y="2394599"/>
            <a:ext cx="558800"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239</a:t>
            </a:r>
          </a:p>
          <a:p>
            <a:pPr algn="ctr">
              <a:defRPr/>
            </a:pPr>
            <a:r>
              <a:rPr lang="en-US" sz="1000" dirty="0" smtClean="0">
                <a:solidFill>
                  <a:schemeClr val="tx1"/>
                </a:solidFill>
              </a:rPr>
              <a:t>65</a:t>
            </a:r>
          </a:p>
          <a:p>
            <a:pPr algn="ctr">
              <a:defRPr/>
            </a:pPr>
            <a:r>
              <a:rPr lang="en-US" sz="1000" dirty="0" smtClean="0">
                <a:solidFill>
                  <a:schemeClr val="tx1"/>
                </a:solidFill>
              </a:rPr>
              <a:t>53</a:t>
            </a:r>
            <a:endParaRPr lang="en-US" sz="1000" dirty="0">
              <a:solidFill>
                <a:schemeClr val="tx1"/>
              </a:solidFill>
            </a:endParaRPr>
          </a:p>
        </p:txBody>
      </p:sp>
      <p:sp>
        <p:nvSpPr>
          <p:cNvPr id="32" name="Rectangle 31"/>
          <p:cNvSpPr/>
          <p:nvPr userDrawn="1"/>
        </p:nvSpPr>
        <p:spPr>
          <a:xfrm>
            <a:off x="4171950" y="2394599"/>
            <a:ext cx="558800"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110</a:t>
            </a:r>
          </a:p>
          <a:p>
            <a:pPr algn="ctr">
              <a:defRPr/>
            </a:pPr>
            <a:r>
              <a:rPr lang="en-US" sz="1000" dirty="0" smtClean="0">
                <a:solidFill>
                  <a:schemeClr val="tx1"/>
                </a:solidFill>
              </a:rPr>
              <a:t>135</a:t>
            </a:r>
          </a:p>
          <a:p>
            <a:pPr algn="ctr">
              <a:defRPr/>
            </a:pPr>
            <a:r>
              <a:rPr lang="en-US" sz="1000" dirty="0" smtClean="0">
                <a:solidFill>
                  <a:schemeClr val="tx1"/>
                </a:solidFill>
              </a:rPr>
              <a:t>120</a:t>
            </a:r>
            <a:endParaRPr lang="en-US" sz="1000" dirty="0">
              <a:solidFill>
                <a:schemeClr val="tx1"/>
              </a:solidFill>
            </a:endParaRPr>
          </a:p>
        </p:txBody>
      </p:sp>
      <p:sp>
        <p:nvSpPr>
          <p:cNvPr id="33" name="Rectangle 32"/>
          <p:cNvSpPr/>
          <p:nvPr userDrawn="1"/>
        </p:nvSpPr>
        <p:spPr>
          <a:xfrm>
            <a:off x="4892675" y="2394599"/>
            <a:ext cx="558800"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112</a:t>
            </a:r>
          </a:p>
          <a:p>
            <a:pPr algn="ctr">
              <a:defRPr/>
            </a:pPr>
            <a:r>
              <a:rPr lang="en-US" sz="1000" dirty="0" smtClean="0">
                <a:solidFill>
                  <a:schemeClr val="tx1"/>
                </a:solidFill>
              </a:rPr>
              <a:t>92</a:t>
            </a:r>
          </a:p>
          <a:p>
            <a:pPr algn="ctr">
              <a:defRPr/>
            </a:pPr>
            <a:r>
              <a:rPr lang="en-US" sz="1000" dirty="0" smtClean="0">
                <a:solidFill>
                  <a:schemeClr val="tx1"/>
                </a:solidFill>
              </a:rPr>
              <a:t>56</a:t>
            </a:r>
            <a:endParaRPr lang="en-US" sz="1000" dirty="0">
              <a:solidFill>
                <a:schemeClr val="tx1"/>
              </a:solidFill>
            </a:endParaRPr>
          </a:p>
        </p:txBody>
      </p:sp>
      <p:sp>
        <p:nvSpPr>
          <p:cNvPr id="34" name="Rectangle 33"/>
          <p:cNvSpPr/>
          <p:nvPr userDrawn="1"/>
        </p:nvSpPr>
        <p:spPr>
          <a:xfrm>
            <a:off x="5613400" y="2394599"/>
            <a:ext cx="558800"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62</a:t>
            </a:r>
          </a:p>
          <a:p>
            <a:pPr algn="ctr">
              <a:defRPr/>
            </a:pPr>
            <a:r>
              <a:rPr lang="en-US" sz="1000" dirty="0" smtClean="0">
                <a:solidFill>
                  <a:schemeClr val="tx1"/>
                </a:solidFill>
              </a:rPr>
              <a:t>102</a:t>
            </a:r>
          </a:p>
          <a:p>
            <a:pPr algn="ctr">
              <a:defRPr/>
            </a:pPr>
            <a:r>
              <a:rPr lang="en-US" sz="1000" dirty="0" smtClean="0">
                <a:solidFill>
                  <a:schemeClr val="tx1"/>
                </a:solidFill>
              </a:rPr>
              <a:t>130</a:t>
            </a:r>
            <a:endParaRPr lang="en-US" sz="1000" dirty="0">
              <a:solidFill>
                <a:schemeClr val="tx1"/>
              </a:solidFill>
            </a:endParaRPr>
          </a:p>
        </p:txBody>
      </p:sp>
      <p:sp>
        <p:nvSpPr>
          <p:cNvPr id="35" name="Rectangle 34"/>
          <p:cNvSpPr/>
          <p:nvPr userDrawn="1"/>
        </p:nvSpPr>
        <p:spPr>
          <a:xfrm>
            <a:off x="6334125" y="2394599"/>
            <a:ext cx="558800"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102</a:t>
            </a:r>
          </a:p>
          <a:p>
            <a:pPr algn="ctr">
              <a:defRPr/>
            </a:pPr>
            <a:r>
              <a:rPr lang="en-US" sz="1000" dirty="0" smtClean="0">
                <a:solidFill>
                  <a:schemeClr val="bg1"/>
                </a:solidFill>
              </a:rPr>
              <a:t>56</a:t>
            </a:r>
          </a:p>
          <a:p>
            <a:pPr algn="ctr">
              <a:defRPr/>
            </a:pPr>
            <a:r>
              <a:rPr lang="en-US" sz="1000" dirty="0" smtClean="0">
                <a:solidFill>
                  <a:schemeClr val="bg1"/>
                </a:solidFill>
              </a:rPr>
              <a:t>48</a:t>
            </a:r>
            <a:endParaRPr lang="en-US" sz="1000" dirty="0">
              <a:solidFill>
                <a:schemeClr val="bg1"/>
              </a:solidFill>
            </a:endParaRPr>
          </a:p>
        </p:txBody>
      </p:sp>
      <p:sp>
        <p:nvSpPr>
          <p:cNvPr id="36" name="Rectangle 35"/>
          <p:cNvSpPr/>
          <p:nvPr userDrawn="1"/>
        </p:nvSpPr>
        <p:spPr>
          <a:xfrm>
            <a:off x="7054850" y="2394599"/>
            <a:ext cx="558800"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130</a:t>
            </a:r>
          </a:p>
          <a:p>
            <a:pPr algn="ctr">
              <a:defRPr/>
            </a:pPr>
            <a:r>
              <a:rPr lang="en-US" sz="1000" dirty="0" smtClean="0">
                <a:solidFill>
                  <a:schemeClr val="tx1"/>
                </a:solidFill>
              </a:rPr>
              <a:t>120</a:t>
            </a:r>
          </a:p>
          <a:p>
            <a:pPr algn="ctr">
              <a:defRPr/>
            </a:pPr>
            <a:r>
              <a:rPr lang="en-US" sz="1000" dirty="0" smtClean="0">
                <a:solidFill>
                  <a:schemeClr val="tx1"/>
                </a:solidFill>
              </a:rPr>
              <a:t>111</a:t>
            </a:r>
            <a:endParaRPr lang="en-US" sz="1000" dirty="0">
              <a:solidFill>
                <a:schemeClr val="tx1"/>
              </a:solidFill>
            </a:endParaRPr>
          </a:p>
        </p:txBody>
      </p:sp>
      <p:sp>
        <p:nvSpPr>
          <p:cNvPr id="37" name="Rectangle 36"/>
          <p:cNvSpPr/>
          <p:nvPr userDrawn="1"/>
        </p:nvSpPr>
        <p:spPr>
          <a:xfrm>
            <a:off x="1289050" y="1707600"/>
            <a:ext cx="558800"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237</a:t>
            </a:r>
          </a:p>
          <a:p>
            <a:pPr algn="ctr">
              <a:defRPr/>
            </a:pPr>
            <a:r>
              <a:rPr lang="en-US" sz="1000" dirty="0" smtClean="0">
                <a:solidFill>
                  <a:schemeClr val="tx1"/>
                </a:solidFill>
              </a:rPr>
              <a:t>237</a:t>
            </a:r>
          </a:p>
          <a:p>
            <a:pPr algn="ctr">
              <a:defRPr/>
            </a:pPr>
            <a:r>
              <a:rPr lang="en-US" sz="1000" dirty="0" smtClean="0">
                <a:solidFill>
                  <a:schemeClr val="tx1"/>
                </a:solidFill>
              </a:rPr>
              <a:t>237</a:t>
            </a:r>
            <a:endParaRPr lang="en-US" sz="1000" dirty="0">
              <a:solidFill>
                <a:schemeClr val="tx1"/>
              </a:solidFill>
            </a:endParaRPr>
          </a:p>
        </p:txBody>
      </p:sp>
      <p:sp>
        <p:nvSpPr>
          <p:cNvPr id="54" name="Rectangle 53"/>
          <p:cNvSpPr/>
          <p:nvPr userDrawn="1"/>
        </p:nvSpPr>
        <p:spPr>
          <a:xfrm>
            <a:off x="4171950" y="1707600"/>
            <a:ext cx="558800"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80</a:t>
            </a:r>
          </a:p>
          <a:p>
            <a:pPr algn="ctr">
              <a:defRPr/>
            </a:pPr>
            <a:r>
              <a:rPr lang="en-US" sz="1000" dirty="0" smtClean="0">
                <a:solidFill>
                  <a:schemeClr val="tx1"/>
                </a:solidFill>
              </a:rPr>
              <a:t>119</a:t>
            </a:r>
          </a:p>
          <a:p>
            <a:pPr algn="ctr">
              <a:defRPr/>
            </a:pPr>
            <a:r>
              <a:rPr lang="en-US" sz="1000" dirty="0" smtClean="0">
                <a:solidFill>
                  <a:schemeClr val="tx1"/>
                </a:solidFill>
              </a:rPr>
              <a:t>27</a:t>
            </a:r>
            <a:endParaRPr lang="en-US" sz="1000" dirty="0">
              <a:solidFill>
                <a:schemeClr val="tx1"/>
              </a:solidFill>
            </a:endParaRPr>
          </a:p>
        </p:txBody>
      </p:sp>
      <p:sp>
        <p:nvSpPr>
          <p:cNvPr id="55" name="Rectangle 54"/>
          <p:cNvSpPr/>
          <p:nvPr userDrawn="1"/>
        </p:nvSpPr>
        <p:spPr>
          <a:xfrm>
            <a:off x="4892675" y="1707600"/>
            <a:ext cx="558800"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252</a:t>
            </a:r>
          </a:p>
          <a:p>
            <a:pPr algn="ctr">
              <a:defRPr/>
            </a:pPr>
            <a:r>
              <a:rPr lang="en-US" sz="1000" dirty="0" smtClean="0">
                <a:solidFill>
                  <a:schemeClr val="tx1"/>
                </a:solidFill>
              </a:rPr>
              <a:t>174</a:t>
            </a:r>
          </a:p>
          <a:p>
            <a:pPr algn="ctr">
              <a:defRPr/>
            </a:pPr>
            <a:r>
              <a:rPr lang="en-US" sz="1000" dirty="0" smtClean="0">
                <a:solidFill>
                  <a:schemeClr val="tx1"/>
                </a:solidFill>
              </a:rPr>
              <a:t>.59</a:t>
            </a:r>
            <a:endParaRPr lang="en-US" sz="1000" dirty="0">
              <a:solidFill>
                <a:schemeClr val="tx1"/>
              </a:solidFill>
            </a:endParaRPr>
          </a:p>
        </p:txBody>
      </p:sp>
      <p:pic>
        <p:nvPicPr>
          <p:cNvPr id="58" name="Picture 6"/>
          <p:cNvPicPr>
            <a:picLocks noChangeAspect="1"/>
          </p:cNvPicPr>
          <p:nvPr userDrawn="1"/>
        </p:nvPicPr>
        <p:blipFill>
          <a:blip r:embed="rId11"/>
          <a:srcRect/>
          <a:stretch>
            <a:fillRect/>
          </a:stretch>
        </p:blipFill>
        <p:spPr bwMode="auto">
          <a:xfrm>
            <a:off x="4559300" y="3416300"/>
            <a:ext cx="19050" cy="3175"/>
          </a:xfrm>
          <a:prstGeom prst="rect">
            <a:avLst/>
          </a:prstGeom>
          <a:noFill/>
          <a:ln w="9525">
            <a:noFill/>
            <a:miter lim="800000"/>
            <a:headEnd/>
            <a:tailEnd/>
          </a:ln>
        </p:spPr>
      </p:pic>
      <p:pic>
        <p:nvPicPr>
          <p:cNvPr id="24" name="Picture 18"/>
          <p:cNvPicPr>
            <a:picLocks noChangeAspect="1"/>
          </p:cNvPicPr>
          <p:nvPr userDrawn="1"/>
        </p:nvPicPr>
        <p:blipFill rotWithShape="1">
          <a:blip r:embed="rId12"/>
          <a:srcRect l="3193" r="3193"/>
          <a:stretch/>
        </p:blipFill>
        <p:spPr bwMode="auto">
          <a:xfrm>
            <a:off x="7158038" y="5285203"/>
            <a:ext cx="1595437" cy="1482725"/>
          </a:xfrm>
          <a:prstGeom prst="rect">
            <a:avLst/>
          </a:prstGeom>
          <a:noFill/>
          <a:ln w="9525">
            <a:noFill/>
            <a:miter lim="800000"/>
            <a:headEnd/>
            <a:tailEnd/>
          </a:ln>
        </p:spPr>
      </p:pic>
      <p:pic>
        <p:nvPicPr>
          <p:cNvPr id="39" name="Picture 3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7006" y="5570953"/>
            <a:ext cx="1197513" cy="907785"/>
          </a:xfrm>
          <a:prstGeom prst="rect">
            <a:avLst/>
          </a:prstGeom>
        </p:spPr>
      </p:pic>
    </p:spTree>
    <p:extLst>
      <p:ext uri="{BB962C8B-B14F-4D97-AF65-F5344CB8AC3E}">
        <p14:creationId xmlns:p14="http://schemas.microsoft.com/office/powerpoint/2010/main" val="2919789318"/>
      </p:ext>
    </p:extLst>
  </p:cSld>
  <p:clrMap bg1="lt1" tx1="dk1" bg2="lt2" tx2="dk2" accent1="accent1" accent2="accent2" accent3="accent3" accent4="accent4" accent5="accent5" accent6="accent6" hlink="hlink" folHlink="folHlink"/>
  <p:sldLayoutIdLst>
    <p:sldLayoutId id="2147484251" r:id="rId1"/>
    <p:sldLayoutId id="2147484296" r:id="rId2"/>
    <p:sldLayoutId id="2147484252" r:id="rId3"/>
    <p:sldLayoutId id="2147484297" r:id="rId4"/>
    <p:sldLayoutId id="2147484253" r:id="rId5"/>
    <p:sldLayoutId id="2147484298" r:id="rId6"/>
    <p:sldLayoutId id="2147484254" r:id="rId7"/>
    <p:sldLayoutId id="2147484299" r:id="rId8"/>
  </p:sldLayoutIdLst>
  <p:hf hdr="0" dt="0"/>
  <p:txStyles>
    <p:titleStyle>
      <a:lvl1pPr algn="l" defTabSz="914400" rtl="0" eaLnBrk="1" latinLnBrk="0" hangingPunct="1">
        <a:lnSpc>
          <a:spcPct val="100000"/>
        </a:lnSpc>
        <a:spcBef>
          <a:spcPct val="0"/>
        </a:spcBef>
        <a:buNone/>
        <a:defRPr sz="36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userDrawn="1">
          <p15:clr>
            <a:srgbClr val="5ACBF0"/>
          </p15:clr>
        </p15:guide>
        <p15:guide id="2" pos="4608"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0"/>
          <p:cNvSpPr/>
          <p:nvPr userDrawn="1"/>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7" name="Picture 33"/>
          <p:cNvPicPr>
            <a:picLocks noChangeAspect="1"/>
          </p:cNvPicPr>
          <p:nvPr/>
        </p:nvPicPr>
        <p:blipFill>
          <a:blip r:embed="rId27"/>
          <a:srcRect/>
          <a:stretch>
            <a:fillRect/>
          </a:stretch>
        </p:blipFill>
        <p:spPr bwMode="auto">
          <a:xfrm>
            <a:off x="7924800" y="5815668"/>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09986" y="6470426"/>
            <a:ext cx="2900362"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smtClean="0"/>
              <a:t>File Name</a:t>
            </a:r>
            <a:endParaRPr lang="en-US" dirty="0"/>
          </a:p>
        </p:txBody>
      </p:sp>
      <p:sp>
        <p:nvSpPr>
          <p:cNvPr id="6" name="Slide Number Placeholder 5"/>
          <p:cNvSpPr>
            <a:spLocks noGrp="1"/>
          </p:cNvSpPr>
          <p:nvPr>
            <p:ph type="sldNum" sz="quarter" idx="4"/>
          </p:nvPr>
        </p:nvSpPr>
        <p:spPr>
          <a:xfrm>
            <a:off x="8305799" y="228600"/>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28"/>
          <a:srcRect/>
          <a:stretch>
            <a:fillRect/>
          </a:stretch>
        </p:blipFill>
        <p:spPr bwMode="auto">
          <a:xfrm>
            <a:off x="4559300" y="3416300"/>
            <a:ext cx="19050" cy="3175"/>
          </a:xfrm>
          <a:prstGeom prst="rect">
            <a:avLst/>
          </a:prstGeom>
          <a:noFill/>
          <a:ln w="9525">
            <a:noFill/>
            <a:miter lim="800000"/>
            <a:headEnd/>
            <a:tailEnd/>
          </a:ln>
        </p:spPr>
      </p:pic>
      <p:pic>
        <p:nvPicPr>
          <p:cNvPr id="18" name="Picture 1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745540" y="6027335"/>
            <a:ext cx="761571" cy="577315"/>
          </a:xfrm>
          <a:prstGeom prst="rect">
            <a:avLst/>
          </a:prstGeom>
        </p:spPr>
      </p:pic>
    </p:spTree>
    <p:extLst>
      <p:ext uri="{BB962C8B-B14F-4D97-AF65-F5344CB8AC3E}">
        <p14:creationId xmlns:p14="http://schemas.microsoft.com/office/powerpoint/2010/main" val="350681320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 id="2147484289" r:id="rId17"/>
    <p:sldLayoutId id="2147484290" r:id="rId18"/>
    <p:sldLayoutId id="2147484291" r:id="rId19"/>
    <p:sldLayoutId id="2147484292" r:id="rId20"/>
    <p:sldLayoutId id="2147484293" r:id="rId21"/>
    <p:sldLayoutId id="2147484300" r:id="rId22"/>
    <p:sldLayoutId id="2147484294" r:id="rId23"/>
    <p:sldLayoutId id="2147484301" r:id="rId24"/>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userDrawn="1">
          <p15:clr>
            <a:srgbClr val="5ACBF0"/>
          </p15:clr>
        </p15:guide>
        <p15:guide id="2" pos="5472"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hyperlink" Target="https://www.mvs.usace.army.mil/" TargetMode="External"/><Relationship Id="rId2" Type="http://schemas.openxmlformats.org/officeDocument/2006/relationships/hyperlink" Target="http://bit.ly/FUSRAPstl" TargetMode="External"/><Relationship Id="rId1" Type="http://schemas.openxmlformats.org/officeDocument/2006/relationships/slideLayout" Target="../slideLayouts/slideLayout32.xml"/><Relationship Id="rId4" Type="http://schemas.openxmlformats.org/officeDocument/2006/relationships/hyperlink" Target="mailto:STLFUSRAP@usace.army.mi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0.jpg"/><Relationship Id="rId5" Type="http://schemas.openxmlformats.org/officeDocument/2006/relationships/image" Target="../media/image21.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file://localhost/Current%20Work/Goes%20In%20G15-0086%20St_Louis_Public_Meeting/Public_Meeting_Feb2019/St%20Louis%20Public%20Meeting/Presentation/Link/CWC%20St%20Denis%20to%20New%20Halls%20Ferry%20Rev1.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57200" y="3833403"/>
            <a:ext cx="6858001" cy="1764583"/>
          </a:xfrm>
        </p:spPr>
        <p:txBody>
          <a:bodyPr>
            <a:normAutofit/>
          </a:bodyPr>
          <a:lstStyle/>
          <a:p>
            <a:r>
              <a:rPr lang="en-US" dirty="0" smtClean="0"/>
              <a:t>Prepared by </a:t>
            </a:r>
            <a:r>
              <a:rPr lang="en-US" dirty="0"/>
              <a:t>Bruce Munholand </a:t>
            </a:r>
            <a:endParaRPr lang="en-US" dirty="0" smtClean="0"/>
          </a:p>
          <a:p>
            <a:r>
              <a:rPr lang="en-US" dirty="0" smtClean="0"/>
              <a:t>For Open House Information Meeting</a:t>
            </a:r>
          </a:p>
          <a:p>
            <a:r>
              <a:rPr lang="en-US" dirty="0" smtClean="0"/>
              <a:t>February 28, 2019</a:t>
            </a:r>
            <a:endParaRPr lang="en-US" dirty="0"/>
          </a:p>
        </p:txBody>
      </p:sp>
      <p:sp>
        <p:nvSpPr>
          <p:cNvPr id="2" name="Title 1"/>
          <p:cNvSpPr>
            <a:spLocks noGrp="1"/>
          </p:cNvSpPr>
          <p:nvPr>
            <p:ph type="title"/>
          </p:nvPr>
        </p:nvSpPr>
        <p:spPr>
          <a:xfrm>
            <a:off x="457200" y="419100"/>
            <a:ext cx="7710256" cy="2416567"/>
          </a:xfrm>
        </p:spPr>
        <p:txBody>
          <a:bodyPr>
            <a:noAutofit/>
          </a:bodyPr>
          <a:lstStyle/>
          <a:p>
            <a:pPr fontAlgn="base">
              <a:spcAft>
                <a:spcPct val="0"/>
              </a:spcAft>
            </a:pPr>
            <a:r>
              <a:rPr lang="en-US" dirty="0"/>
              <a:t>PROGRAM MANAGER’S </a:t>
            </a:r>
            <a:r>
              <a:rPr lang="en-US" dirty="0" smtClean="0"/>
              <a:t>REPORT</a:t>
            </a:r>
            <a:br>
              <a:rPr lang="en-US" dirty="0" smtClean="0"/>
            </a:br>
            <a:r>
              <a:rPr lang="en-US" dirty="0" smtClean="0"/>
              <a:t/>
            </a:r>
            <a:br>
              <a:rPr lang="en-US" dirty="0" smtClean="0"/>
            </a:br>
            <a:r>
              <a:rPr lang="en-US" dirty="0" smtClean="0"/>
              <a:t/>
            </a:r>
            <a:br>
              <a:rPr lang="en-US" dirty="0" smtClean="0"/>
            </a:br>
            <a:r>
              <a:rPr lang="en-US" dirty="0" smtClean="0"/>
              <a:t>Formerly </a:t>
            </a:r>
            <a:r>
              <a:rPr lang="en-US" dirty="0"/>
              <a:t>Utilized Sites </a:t>
            </a:r>
            <a:br>
              <a:rPr lang="en-US" dirty="0"/>
            </a:br>
            <a:r>
              <a:rPr lang="en-US" dirty="0"/>
              <a:t>Remedial Action Program</a:t>
            </a:r>
            <a:br>
              <a:rPr lang="en-US" dirty="0"/>
            </a:br>
            <a:r>
              <a:rPr lang="en-US" dirty="0" smtClean="0"/>
              <a:t>St. Louis Sites</a:t>
            </a:r>
            <a:br>
              <a:rPr lang="en-US" dirty="0" smtClean="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52" y="1126397"/>
            <a:ext cx="3328848" cy="78243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F448F8-0899-4D51-B761-3A6EFC9D75CF}" type="slidenum">
              <a:rPr lang="en-US" smtClean="0"/>
              <a:pPr>
                <a:defRPr/>
              </a:pPr>
              <a:t>10</a:t>
            </a:fld>
            <a:endParaRPr lang="en-US"/>
          </a:p>
        </p:txBody>
      </p:sp>
      <p:sp>
        <p:nvSpPr>
          <p:cNvPr id="9" name="Title 1"/>
          <p:cNvSpPr txBox="1">
            <a:spLocks/>
          </p:cNvSpPr>
          <p:nvPr/>
        </p:nvSpPr>
        <p:spPr bwMode="auto">
          <a:xfrm>
            <a:off x="393106" y="300842"/>
            <a:ext cx="8343930" cy="7315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algn="ctr"/>
            <a:r>
              <a:rPr lang="en-US" sz="2800" cap="none" dirty="0" smtClean="0">
                <a:solidFill>
                  <a:srgbClr val="0066FF"/>
                </a:solidFill>
              </a:rPr>
              <a:t>Searching the Floodplain for Contamination</a:t>
            </a:r>
            <a:br>
              <a:rPr lang="en-US" sz="2800" cap="none" dirty="0" smtClean="0">
                <a:solidFill>
                  <a:srgbClr val="0066FF"/>
                </a:solidFill>
              </a:rPr>
            </a:br>
            <a:r>
              <a:rPr lang="en-US" sz="2800" cap="none" dirty="0" smtClean="0">
                <a:solidFill>
                  <a:srgbClr val="0066FF"/>
                </a:solidFill>
              </a:rPr>
              <a:t>At the Surface, At Depth, After Excavation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180"/>
          <a:stretch/>
        </p:blipFill>
        <p:spPr>
          <a:xfrm>
            <a:off x="4950926" y="1224086"/>
            <a:ext cx="3842883" cy="2877895"/>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2834" r="4042" b="10674"/>
          <a:stretch/>
        </p:blipFill>
        <p:spPr>
          <a:xfrm>
            <a:off x="393107" y="1224087"/>
            <a:ext cx="4248176" cy="287789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2720"/>
          <a:stretch/>
        </p:blipFill>
        <p:spPr>
          <a:xfrm>
            <a:off x="2311322" y="3789504"/>
            <a:ext cx="4237759" cy="2807056"/>
          </a:xfrm>
          <a:prstGeom prst="rect">
            <a:avLst/>
          </a:prstGeom>
        </p:spPr>
      </p:pic>
    </p:spTree>
    <p:extLst>
      <p:ext uri="{BB962C8B-B14F-4D97-AF65-F5344CB8AC3E}">
        <p14:creationId xmlns:p14="http://schemas.microsoft.com/office/powerpoint/2010/main" val="642801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6" y="228600"/>
            <a:ext cx="8229600" cy="731520"/>
          </a:xfrm>
        </p:spPr>
        <p:txBody>
          <a:bodyPr/>
          <a:lstStyle/>
          <a:p>
            <a:pPr algn="ctr"/>
            <a:r>
              <a:rPr lang="en-US" sz="3600" cap="none" dirty="0" smtClean="0">
                <a:solidFill>
                  <a:srgbClr val="0066FF"/>
                </a:solidFill>
              </a:rPr>
              <a:t>Amazing Safety Record</a:t>
            </a:r>
            <a:endParaRPr lang="en-US" sz="2600" b="1" dirty="0">
              <a:solidFill>
                <a:srgbClr val="0066FF"/>
              </a:solidFill>
            </a:endParaRPr>
          </a:p>
        </p:txBody>
      </p:sp>
      <p:sp>
        <p:nvSpPr>
          <p:cNvPr id="3" name="Content Placeholder 2"/>
          <p:cNvSpPr>
            <a:spLocks noGrp="1"/>
          </p:cNvSpPr>
          <p:nvPr>
            <p:ph idx="1"/>
          </p:nvPr>
        </p:nvSpPr>
        <p:spPr>
          <a:xfrm>
            <a:off x="2655715" y="1227539"/>
            <a:ext cx="6175248" cy="2606487"/>
          </a:xfrm>
        </p:spPr>
        <p:txBody>
          <a:bodyPr/>
          <a:lstStyle/>
          <a:p>
            <a:pPr marL="57150" indent="0">
              <a:buNone/>
            </a:pPr>
            <a:r>
              <a:rPr lang="en-US" sz="1800" b="1" dirty="0" smtClean="0"/>
              <a:t>Field Sampling </a:t>
            </a:r>
            <a:r>
              <a:rPr lang="en-US" sz="1800" b="1" dirty="0"/>
              <a:t>and </a:t>
            </a:r>
            <a:r>
              <a:rPr lang="en-US" sz="1800" b="1" dirty="0" smtClean="0"/>
              <a:t>Laboratory Analysis Contractors:</a:t>
            </a:r>
          </a:p>
          <a:p>
            <a:pPr marL="57150" indent="0">
              <a:buNone/>
            </a:pPr>
            <a:endParaRPr lang="en-US" sz="1800" b="1" dirty="0" smtClean="0"/>
          </a:p>
          <a:p>
            <a:pPr indent="-285750">
              <a:buFont typeface="Wingdings" panose="05000000000000000000" pitchFamily="2" charset="2"/>
              <a:buChar char="ü"/>
            </a:pPr>
            <a:r>
              <a:rPr lang="en-US" sz="1800" dirty="0" smtClean="0"/>
              <a:t>Over 19 years since 1999</a:t>
            </a:r>
          </a:p>
          <a:p>
            <a:pPr indent="-285750">
              <a:buFont typeface="Wingdings" panose="05000000000000000000" pitchFamily="2" charset="2"/>
              <a:buChar char="ü"/>
            </a:pPr>
            <a:r>
              <a:rPr lang="en-US" sz="1800" dirty="0" smtClean="0"/>
              <a:t>Worked more than 1.4 million man-hours to date</a:t>
            </a:r>
          </a:p>
          <a:p>
            <a:pPr indent="-285750">
              <a:buFont typeface="Wingdings" panose="05000000000000000000" pitchFamily="2" charset="2"/>
              <a:buChar char="ü"/>
            </a:pPr>
            <a:r>
              <a:rPr lang="en-US" sz="1800" dirty="0" smtClean="0"/>
              <a:t>Only 1 Lost Time Accident</a:t>
            </a:r>
            <a:r>
              <a:rPr lang="en-US" sz="2000" dirty="0" smtClean="0"/>
              <a:t>.</a:t>
            </a:r>
          </a:p>
          <a:p>
            <a:pPr marL="57150" indent="0">
              <a:buNone/>
            </a:pPr>
            <a:endParaRPr lang="en-US" sz="2000" dirty="0"/>
          </a:p>
          <a:p>
            <a:pPr marL="57150" indent="0">
              <a:buNone/>
            </a:pPr>
            <a:endParaRPr lang="en-US" sz="2000" dirty="0" smtClean="0"/>
          </a:p>
          <a:p>
            <a:pPr marL="57150" indent="0">
              <a:buNone/>
            </a:pPr>
            <a:endParaRPr lang="en-US" sz="2000" dirty="0" smtClean="0"/>
          </a:p>
          <a:p>
            <a:pPr marL="57150" indent="0">
              <a:buNone/>
            </a:pPr>
            <a:endParaRPr lang="en-US" sz="1800" b="1" dirty="0" smtClean="0"/>
          </a:p>
          <a:p>
            <a:pPr marL="57150" indent="0">
              <a:buNone/>
            </a:pPr>
            <a:r>
              <a:rPr lang="en-US" sz="1800" b="1" dirty="0" smtClean="0"/>
              <a:t>Remedial Action Contractors:</a:t>
            </a:r>
          </a:p>
          <a:p>
            <a:pPr marL="57150" indent="0">
              <a:buNone/>
            </a:pPr>
            <a:endParaRPr lang="en-US" sz="1800" dirty="0" smtClean="0"/>
          </a:p>
          <a:p>
            <a:pPr indent="-285750">
              <a:buFont typeface="Wingdings" panose="05000000000000000000" pitchFamily="2" charset="2"/>
              <a:buChar char="ü"/>
            </a:pPr>
            <a:r>
              <a:rPr lang="en-US" sz="1800" dirty="0" smtClean="0"/>
              <a:t>Began at SLDS and SLAPS in 1998 </a:t>
            </a:r>
          </a:p>
          <a:p>
            <a:pPr indent="-285750">
              <a:buFont typeface="Wingdings" panose="05000000000000000000" pitchFamily="2" charset="2"/>
              <a:buChar char="ü"/>
            </a:pPr>
            <a:r>
              <a:rPr lang="en-US" sz="1800" dirty="0" smtClean="0"/>
              <a:t>Amassed nearly 4 million man-hours of effort </a:t>
            </a:r>
          </a:p>
          <a:p>
            <a:pPr indent="-285750">
              <a:buFont typeface="Wingdings" panose="05000000000000000000" pitchFamily="2" charset="2"/>
              <a:buChar char="ü"/>
            </a:pPr>
            <a:r>
              <a:rPr lang="en-US" sz="1800" dirty="0"/>
              <a:t>O</a:t>
            </a:r>
            <a:r>
              <a:rPr lang="en-US" sz="1800" dirty="0" smtClean="0"/>
              <a:t>nly 4 Lost Time Accidents.</a:t>
            </a:r>
            <a:r>
              <a:rPr lang="en-US" sz="2000" dirty="0" smtClean="0"/>
              <a:t> </a:t>
            </a:r>
            <a:endParaRPr lang="en-US" sz="2800" dirty="0" smtClean="0"/>
          </a:p>
        </p:txBody>
      </p:sp>
      <p:sp>
        <p:nvSpPr>
          <p:cNvPr id="9" name="Slide Number Placeholder 3"/>
          <p:cNvSpPr>
            <a:spLocks noGrp="1"/>
          </p:cNvSpPr>
          <p:nvPr>
            <p:ph type="sldNum" sz="quarter" idx="10"/>
          </p:nvPr>
        </p:nvSpPr>
        <p:spPr>
          <a:xfrm>
            <a:off x="8305799" y="228600"/>
            <a:ext cx="727075" cy="365125"/>
          </a:xfrm>
        </p:spPr>
        <p:txBody>
          <a:bodyPr/>
          <a:lstStyle/>
          <a:p>
            <a:r>
              <a:rPr lang="en-US" dirty="0" smtClean="0"/>
              <a:t>6</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449" y="1227539"/>
            <a:ext cx="1962150" cy="52144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889" y="2980908"/>
            <a:ext cx="2366190" cy="1525001"/>
          </a:xfrm>
          <a:prstGeom prst="rect">
            <a:avLst/>
          </a:prstGeom>
        </p:spPr>
      </p:pic>
    </p:spTree>
    <p:extLst>
      <p:ext uri="{BB962C8B-B14F-4D97-AF65-F5344CB8AC3E}">
        <p14:creationId xmlns:p14="http://schemas.microsoft.com/office/powerpoint/2010/main" val="3995865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14" y="960120"/>
            <a:ext cx="8229600" cy="4343400"/>
          </a:xfrm>
        </p:spPr>
        <p:txBody>
          <a:bodyPr/>
          <a:lstStyle/>
          <a:p>
            <a:pPr marL="228600" indent="0">
              <a:spcBef>
                <a:spcPts val="0"/>
              </a:spcBef>
            </a:pPr>
            <a:r>
              <a:rPr lang="en-US" sz="2400" b="1" dirty="0" smtClean="0">
                <a:latin typeface="+mn-lt"/>
              </a:rPr>
              <a:t>Website</a:t>
            </a:r>
            <a:r>
              <a:rPr lang="en-US" sz="2400" dirty="0" smtClean="0">
                <a:latin typeface="+mn-lt"/>
              </a:rPr>
              <a:t> </a:t>
            </a:r>
            <a:endParaRPr lang="en-US" sz="2400" dirty="0">
              <a:latin typeface="+mn-lt"/>
            </a:endParaRPr>
          </a:p>
          <a:p>
            <a:pPr marL="512064" lvl="1" indent="-283464">
              <a:spcBef>
                <a:spcPts val="0"/>
              </a:spcBef>
              <a:buSzPct val="100000"/>
              <a:buFont typeface="Arial" panose="020B0604020202020204" pitchFamily="34" charset="0"/>
              <a:buChar char="•"/>
            </a:pPr>
            <a:r>
              <a:rPr lang="en-US" sz="2000" dirty="0">
                <a:latin typeface="+mn-lt"/>
              </a:rPr>
              <a:t>FUSRAP Website </a:t>
            </a:r>
            <a:r>
              <a:rPr lang="en-US" sz="2000" dirty="0" smtClean="0">
                <a:latin typeface="+mn-lt"/>
                <a:hlinkClick r:id="rId2"/>
              </a:rPr>
              <a:t>http://</a:t>
            </a:r>
            <a:r>
              <a:rPr lang="en-US" sz="2000" dirty="0">
                <a:latin typeface="+mn-lt"/>
                <a:hlinkClick r:id="rId2"/>
              </a:rPr>
              <a:t>bit.ly/FUSRAPstl</a:t>
            </a:r>
            <a:endParaRPr lang="en-US" sz="2000" dirty="0">
              <a:latin typeface="+mn-lt"/>
            </a:endParaRPr>
          </a:p>
          <a:p>
            <a:pPr marL="512064" lvl="1" indent="-283464">
              <a:spcBef>
                <a:spcPts val="0"/>
              </a:spcBef>
              <a:buSzPct val="100000"/>
              <a:buFont typeface="Arial" panose="020B0604020202020204" pitchFamily="34" charset="0"/>
              <a:buChar char="•"/>
            </a:pPr>
            <a:r>
              <a:rPr lang="en-US" sz="2000" dirty="0" smtClean="0">
                <a:latin typeface="+mn-lt"/>
              </a:rPr>
              <a:t>St. Louis District Website </a:t>
            </a:r>
            <a:r>
              <a:rPr lang="en-US" sz="2000" dirty="0" smtClean="0">
                <a:latin typeface="+mn-lt"/>
                <a:hlinkClick r:id="rId3"/>
              </a:rPr>
              <a:t>https://www.mvs.usace.army.mil</a:t>
            </a:r>
            <a:r>
              <a:rPr lang="en-US" sz="2000" dirty="0">
                <a:latin typeface="+mn-lt"/>
              </a:rPr>
              <a:t>/</a:t>
            </a:r>
            <a:endParaRPr lang="en-US" sz="2000" dirty="0" smtClean="0">
              <a:latin typeface="+mn-lt"/>
            </a:endParaRPr>
          </a:p>
          <a:p>
            <a:pPr marL="228600" indent="0">
              <a:spcBef>
                <a:spcPts val="0"/>
              </a:spcBef>
              <a:buSzPct val="100000"/>
            </a:pPr>
            <a:r>
              <a:rPr lang="en-US" sz="2400" b="1" dirty="0" smtClean="0">
                <a:latin typeface="+mn-lt"/>
              </a:rPr>
              <a:t>E-mail</a:t>
            </a:r>
          </a:p>
          <a:p>
            <a:pPr marL="512064" indent="-283464">
              <a:spcBef>
                <a:spcPts val="0"/>
              </a:spcBef>
              <a:buSzPct val="100000"/>
              <a:buFont typeface="Arial" panose="020B0604020202020204" pitchFamily="34" charset="0"/>
              <a:buChar char="•"/>
            </a:pPr>
            <a:r>
              <a:rPr lang="en-US" sz="2000" dirty="0" smtClean="0">
                <a:latin typeface="+mn-lt"/>
                <a:hlinkClick r:id="rId4"/>
              </a:rPr>
              <a:t>STLFUSRAP@usace.army.mil</a:t>
            </a:r>
            <a:endParaRPr lang="en-US" sz="2000" dirty="0" smtClean="0">
              <a:latin typeface="+mn-lt"/>
            </a:endParaRPr>
          </a:p>
          <a:p>
            <a:pPr marL="228600" indent="0">
              <a:spcBef>
                <a:spcPts val="0"/>
              </a:spcBef>
              <a:buSzPct val="100000"/>
            </a:pPr>
            <a:r>
              <a:rPr lang="en-US" sz="2400" b="1" dirty="0" smtClean="0">
                <a:latin typeface="+mn-lt"/>
              </a:rPr>
              <a:t>General Information</a:t>
            </a:r>
          </a:p>
          <a:p>
            <a:pPr marL="512763" indent="-284163">
              <a:spcBef>
                <a:spcPts val="0"/>
              </a:spcBef>
              <a:buSzPct val="100000"/>
              <a:buFont typeface="Arial" panose="020B0604020202020204" pitchFamily="34" charset="0"/>
              <a:buChar char="•"/>
              <a:tabLst>
                <a:tab pos="2862263" algn="l"/>
              </a:tabLst>
            </a:pPr>
            <a:r>
              <a:rPr lang="en-US" sz="2000" dirty="0" smtClean="0">
                <a:latin typeface="+mn-lt"/>
              </a:rPr>
              <a:t>FUSRAP Office	314-260-3905</a:t>
            </a:r>
          </a:p>
          <a:p>
            <a:pPr lvl="1">
              <a:spcBef>
                <a:spcPts val="0"/>
              </a:spcBef>
              <a:buSzPct val="100000"/>
              <a:buFont typeface="Arial" panose="020B0604020202020204" pitchFamily="34" charset="0"/>
              <a:buChar char="•"/>
              <a:tabLst>
                <a:tab pos="2862263" algn="l"/>
              </a:tabLst>
            </a:pPr>
            <a:r>
              <a:rPr lang="en-US" sz="2000" dirty="0" smtClean="0">
                <a:latin typeface="+mn-lt"/>
              </a:rPr>
              <a:t>Public Affairs Office	314-331-8000</a:t>
            </a:r>
          </a:p>
          <a:p>
            <a:pPr marL="228600" indent="0">
              <a:spcBef>
                <a:spcPts val="0"/>
              </a:spcBef>
            </a:pPr>
            <a:r>
              <a:rPr lang="en-US" sz="2400" b="1" dirty="0" smtClean="0">
                <a:latin typeface="+mn-lt"/>
              </a:rPr>
              <a:t>Newsletter</a:t>
            </a:r>
            <a:endParaRPr lang="en-US" sz="2400" dirty="0">
              <a:latin typeface="+mn-lt"/>
            </a:endParaRPr>
          </a:p>
          <a:p>
            <a:pPr marL="512064" lvl="1" indent="-283464">
              <a:spcBef>
                <a:spcPts val="0"/>
              </a:spcBef>
              <a:buFont typeface="Arial" panose="020B0604020202020204" pitchFamily="34" charset="0"/>
              <a:buChar char="•"/>
            </a:pPr>
            <a:r>
              <a:rPr lang="en-US" sz="2000" dirty="0" smtClean="0">
                <a:latin typeface="+mn-lt"/>
              </a:rPr>
              <a:t>Biannual; sign-up list at Welcome Table</a:t>
            </a:r>
          </a:p>
          <a:p>
            <a:pPr marL="228600" indent="0">
              <a:spcBef>
                <a:spcPts val="600"/>
              </a:spcBef>
            </a:pPr>
            <a:r>
              <a:rPr lang="en-US" sz="2400" b="1" dirty="0" smtClean="0">
                <a:latin typeface="+mn-lt"/>
              </a:rPr>
              <a:t>Administrative Record </a:t>
            </a:r>
            <a:endParaRPr lang="en-US" dirty="0">
              <a:latin typeface="+mn-lt"/>
            </a:endParaRPr>
          </a:p>
          <a:p>
            <a:pPr marL="228600" indent="0">
              <a:spcBef>
                <a:spcPts val="0"/>
              </a:spcBef>
            </a:pPr>
            <a:r>
              <a:rPr lang="en-US" sz="2000" dirty="0" smtClean="0">
                <a:latin typeface="+mn-lt"/>
              </a:rPr>
              <a:t>Documents are available for viewing at:</a:t>
            </a:r>
          </a:p>
          <a:p>
            <a:pPr marL="512064" lvl="1" indent="-283464">
              <a:spcBef>
                <a:spcPts val="0"/>
              </a:spcBef>
              <a:buSzPct val="100000"/>
              <a:buFont typeface="Arial" panose="020B0604020202020204" pitchFamily="34" charset="0"/>
              <a:buChar char="•"/>
            </a:pPr>
            <a:r>
              <a:rPr lang="en-US" sz="2000" b="1" dirty="0" smtClean="0">
                <a:latin typeface="+mn-lt"/>
              </a:rPr>
              <a:t>FUSRAP Office</a:t>
            </a:r>
            <a:r>
              <a:rPr lang="en-US" sz="2000" dirty="0" smtClean="0">
                <a:latin typeface="+mn-lt"/>
              </a:rPr>
              <a:t>, 8945 Latty Ave., Berkeley, MO  (314-260-3905) </a:t>
            </a:r>
          </a:p>
          <a:p>
            <a:pPr marL="804672" lvl="2" indent="-283464">
              <a:spcBef>
                <a:spcPts val="0"/>
              </a:spcBef>
              <a:buSzPct val="100000"/>
            </a:pPr>
            <a:r>
              <a:rPr lang="en-US" dirty="0" smtClean="0">
                <a:latin typeface="+mn-lt"/>
              </a:rPr>
              <a:t>Hours: Weekdays from 8 a.m. to 3 p.m. – by appointment</a:t>
            </a:r>
          </a:p>
          <a:p>
            <a:pPr marL="512064" lvl="1" indent="-283464">
              <a:spcBef>
                <a:spcPts val="0"/>
              </a:spcBef>
              <a:buSzPct val="100000"/>
              <a:buFont typeface="Arial" panose="020B0604020202020204" pitchFamily="34" charset="0"/>
              <a:buChar char="•"/>
            </a:pPr>
            <a:r>
              <a:rPr lang="en-US" sz="2000" b="1" dirty="0" smtClean="0">
                <a:latin typeface="+mn-lt"/>
              </a:rPr>
              <a:t>St. Louis Public Library</a:t>
            </a:r>
            <a:r>
              <a:rPr lang="en-US" sz="2000" dirty="0" smtClean="0">
                <a:latin typeface="+mn-lt"/>
              </a:rPr>
              <a:t>, 1301 Olive Street, St. Louis, MO</a:t>
            </a:r>
          </a:p>
          <a:p>
            <a:pPr marL="804672" lvl="1" indent="-283464">
              <a:spcBef>
                <a:spcPts val="0"/>
              </a:spcBef>
              <a:buSzPct val="100000"/>
              <a:buNone/>
            </a:pPr>
            <a:r>
              <a:rPr lang="en-US" sz="2000" dirty="0">
                <a:latin typeface="+mn-lt"/>
              </a:rPr>
              <a:t>[</a:t>
            </a:r>
            <a:r>
              <a:rPr lang="en-US" sz="2000" dirty="0" smtClean="0">
                <a:latin typeface="+mn-lt"/>
              </a:rPr>
              <a:t>314-241-2288 </a:t>
            </a:r>
            <a:r>
              <a:rPr lang="en-US" sz="2000" dirty="0"/>
              <a:t>–</a:t>
            </a:r>
            <a:r>
              <a:rPr lang="en-US" sz="2000" dirty="0" smtClean="0">
                <a:latin typeface="+mn-lt"/>
              </a:rPr>
              <a:t> Ask for the History Room </a:t>
            </a:r>
          </a:p>
          <a:p>
            <a:pPr marL="804672" lvl="1" indent="-283464">
              <a:spcBef>
                <a:spcPts val="0"/>
              </a:spcBef>
              <a:buSzPct val="100000"/>
              <a:buNone/>
            </a:pPr>
            <a:r>
              <a:rPr lang="en-US" sz="2000" dirty="0" smtClean="0">
                <a:latin typeface="+mn-lt"/>
              </a:rPr>
              <a:t>(by appointment only)]</a:t>
            </a:r>
          </a:p>
          <a:p>
            <a:pPr lvl="1"/>
            <a:endParaRPr lang="en-US" sz="2000" b="1" dirty="0" smtClean="0">
              <a:latin typeface="+mn-lt"/>
            </a:endParaRPr>
          </a:p>
          <a:p>
            <a:endParaRPr lang="en-US" sz="1800" dirty="0" smtClean="0">
              <a:latin typeface="+mn-lt"/>
            </a:endParaRPr>
          </a:p>
        </p:txBody>
      </p:sp>
      <p:sp>
        <p:nvSpPr>
          <p:cNvPr id="4" name="Slide Number Placeholder 3"/>
          <p:cNvSpPr>
            <a:spLocks noGrp="1"/>
          </p:cNvSpPr>
          <p:nvPr>
            <p:ph type="sldNum" sz="quarter" idx="10"/>
          </p:nvPr>
        </p:nvSpPr>
        <p:spPr/>
        <p:txBody>
          <a:bodyPr/>
          <a:lstStyle/>
          <a:p>
            <a:pPr>
              <a:defRPr/>
            </a:pPr>
            <a:fld id="{50F448F8-0899-4D51-B761-3A6EFC9D75CF}" type="slidenum">
              <a:rPr lang="en-US" smtClean="0"/>
              <a:pPr>
                <a:defRPr/>
              </a:pPr>
              <a:t>12</a:t>
            </a:fld>
            <a:endParaRPr lang="en-US"/>
          </a:p>
        </p:txBody>
      </p:sp>
      <p:sp>
        <p:nvSpPr>
          <p:cNvPr id="5" name="Title 1"/>
          <p:cNvSpPr txBox="1">
            <a:spLocks/>
          </p:cNvSpPr>
          <p:nvPr/>
        </p:nvSpPr>
        <p:spPr bwMode="auto">
          <a:xfrm>
            <a:off x="457200" y="228600"/>
            <a:ext cx="8229600" cy="7315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algn="ctr"/>
            <a:r>
              <a:rPr lang="en-US" sz="3600" cap="none" dirty="0" smtClean="0">
                <a:solidFill>
                  <a:srgbClr val="0066FF"/>
                </a:solidFill>
              </a:rPr>
              <a:t>Contact Information</a:t>
            </a:r>
            <a:endParaRPr lang="en-US" sz="2600" dirty="0">
              <a:solidFill>
                <a:srgbClr val="0066FF"/>
              </a:solidFill>
            </a:endParaRPr>
          </a:p>
        </p:txBody>
      </p:sp>
    </p:spTree>
    <p:extLst>
      <p:ext uri="{BB962C8B-B14F-4D97-AF65-F5344CB8AC3E}">
        <p14:creationId xmlns:p14="http://schemas.microsoft.com/office/powerpoint/2010/main" val="3398223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73" y="1642213"/>
            <a:ext cx="4090675" cy="4343400"/>
          </a:xfrm>
        </p:spPr>
        <p:txBody>
          <a:bodyPr/>
          <a:lstStyle/>
          <a:p>
            <a:pPr lvl="1">
              <a:buFont typeface="Arial" panose="020B0604020202020204" pitchFamily="34" charset="0"/>
              <a:buChar char="•"/>
            </a:pPr>
            <a:r>
              <a:rPr lang="en-US" sz="1800" b="1" dirty="0" smtClean="0">
                <a:latin typeface="+mn-lt"/>
              </a:rPr>
              <a:t>Shipping and Disposal</a:t>
            </a:r>
          </a:p>
          <a:p>
            <a:pPr marL="228600" lvl="1" indent="0">
              <a:buNone/>
            </a:pPr>
            <a:r>
              <a:rPr lang="en-US" sz="2000" b="1" dirty="0">
                <a:latin typeface="+mn-lt"/>
              </a:rPr>
              <a:t>	</a:t>
            </a:r>
            <a:r>
              <a:rPr lang="en-US" sz="1400" dirty="0" smtClean="0">
                <a:latin typeface="+mn-lt"/>
              </a:rPr>
              <a:t>St. Louis Downtown Site Table</a:t>
            </a:r>
          </a:p>
          <a:p>
            <a:pPr marL="228600" lvl="1" indent="0">
              <a:buNone/>
            </a:pPr>
            <a:r>
              <a:rPr lang="en-US" sz="1400" dirty="0">
                <a:latin typeface="+mn-lt"/>
              </a:rPr>
              <a:t>	</a:t>
            </a:r>
            <a:r>
              <a:rPr lang="en-US" sz="1400" dirty="0" smtClean="0">
                <a:latin typeface="+mn-lt"/>
              </a:rPr>
              <a:t>North County Sites Table</a:t>
            </a:r>
          </a:p>
          <a:p>
            <a:pPr marL="228600" lvl="1" indent="0">
              <a:buNone/>
            </a:pPr>
            <a:r>
              <a:rPr lang="en-US" sz="1400" dirty="0" smtClean="0">
                <a:latin typeface="+mn-lt"/>
              </a:rPr>
              <a:t>	Transportation and Disposal Table</a:t>
            </a:r>
          </a:p>
          <a:p>
            <a:pPr lvl="1">
              <a:buFont typeface="Arial" panose="020B0604020202020204" pitchFamily="34" charset="0"/>
              <a:buChar char="•"/>
            </a:pPr>
            <a:endParaRPr lang="en-US" sz="1800" b="1" dirty="0" smtClean="0">
              <a:latin typeface="+mn-lt"/>
            </a:endParaRPr>
          </a:p>
          <a:p>
            <a:pPr lvl="1">
              <a:buFont typeface="Arial" panose="020B0604020202020204" pitchFamily="34" charset="0"/>
              <a:buChar char="•"/>
            </a:pPr>
            <a:r>
              <a:rPr lang="en-US" sz="1800" b="1" dirty="0" smtClean="0">
                <a:latin typeface="+mn-lt"/>
              </a:rPr>
              <a:t>Downtown Remediation</a:t>
            </a:r>
          </a:p>
          <a:p>
            <a:r>
              <a:rPr lang="en-US" sz="2000" b="1" dirty="0">
                <a:latin typeface="+mn-lt"/>
              </a:rPr>
              <a:t>		</a:t>
            </a:r>
            <a:r>
              <a:rPr lang="en-US" sz="1400" dirty="0" smtClean="0"/>
              <a:t>St</a:t>
            </a:r>
            <a:r>
              <a:rPr lang="en-US" sz="1400" dirty="0"/>
              <a:t>. Louis Downtown Site Table</a:t>
            </a:r>
          </a:p>
          <a:p>
            <a:pPr lvl="1">
              <a:buFont typeface="Arial" panose="020B0604020202020204" pitchFamily="34" charset="0"/>
              <a:buChar char="•"/>
            </a:pPr>
            <a:endParaRPr lang="en-US" sz="1800" b="1" dirty="0" smtClean="0">
              <a:latin typeface="+mn-lt"/>
            </a:endParaRPr>
          </a:p>
          <a:p>
            <a:pPr lvl="1">
              <a:buFont typeface="Arial" panose="020B0604020202020204" pitchFamily="34" charset="0"/>
              <a:buChar char="•"/>
            </a:pPr>
            <a:r>
              <a:rPr lang="en-US" sz="1800" b="1" dirty="0" smtClean="0">
                <a:latin typeface="+mn-lt"/>
              </a:rPr>
              <a:t>North County Progress</a:t>
            </a:r>
          </a:p>
          <a:p>
            <a:pPr marL="228600" lvl="1" indent="0">
              <a:buNone/>
            </a:pPr>
            <a:r>
              <a:rPr lang="en-US" sz="2000" b="1" dirty="0">
                <a:latin typeface="+mn-lt"/>
              </a:rPr>
              <a:t>	</a:t>
            </a:r>
            <a:r>
              <a:rPr lang="en-US" sz="1400" dirty="0"/>
              <a:t>North County Sites Table</a:t>
            </a:r>
          </a:p>
          <a:p>
            <a:r>
              <a:rPr lang="en-US" sz="1800" dirty="0">
                <a:latin typeface="+mn-lt"/>
              </a:rPr>
              <a:t>	</a:t>
            </a:r>
            <a:r>
              <a:rPr lang="en-US" sz="1800" dirty="0" smtClean="0">
                <a:latin typeface="+mn-lt"/>
              </a:rPr>
              <a:t>	</a:t>
            </a:r>
            <a:endParaRPr lang="en-US" sz="1400" dirty="0" smtClean="0">
              <a:latin typeface="+mn-lt"/>
            </a:endParaRPr>
          </a:p>
        </p:txBody>
      </p:sp>
      <p:sp>
        <p:nvSpPr>
          <p:cNvPr id="4" name="Slide Number Placeholder 3"/>
          <p:cNvSpPr>
            <a:spLocks noGrp="1"/>
          </p:cNvSpPr>
          <p:nvPr>
            <p:ph type="sldNum" sz="quarter" idx="10"/>
          </p:nvPr>
        </p:nvSpPr>
        <p:spPr/>
        <p:txBody>
          <a:bodyPr/>
          <a:lstStyle/>
          <a:p>
            <a:pPr>
              <a:defRPr/>
            </a:pPr>
            <a:fld id="{50F448F8-0899-4D51-B761-3A6EFC9D75CF}" type="slidenum">
              <a:rPr lang="en-US" smtClean="0"/>
              <a:pPr>
                <a:defRPr/>
              </a:pPr>
              <a:t>13</a:t>
            </a:fld>
            <a:endParaRPr lang="en-US"/>
          </a:p>
        </p:txBody>
      </p:sp>
      <p:sp>
        <p:nvSpPr>
          <p:cNvPr id="5" name="Title 1"/>
          <p:cNvSpPr txBox="1">
            <a:spLocks/>
          </p:cNvSpPr>
          <p:nvPr/>
        </p:nvSpPr>
        <p:spPr bwMode="auto">
          <a:xfrm>
            <a:off x="572529" y="93087"/>
            <a:ext cx="8229600" cy="7315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algn="ctr"/>
            <a:r>
              <a:rPr lang="en-US" sz="3600" cap="none" dirty="0" smtClean="0">
                <a:solidFill>
                  <a:srgbClr val="0066FF"/>
                </a:solidFill>
              </a:rPr>
              <a:t>Questions?</a:t>
            </a:r>
            <a:endParaRPr lang="en-US" sz="2600" dirty="0">
              <a:solidFill>
                <a:srgbClr val="0066FF"/>
              </a:solidFill>
            </a:endParaRPr>
          </a:p>
        </p:txBody>
      </p:sp>
      <p:sp>
        <p:nvSpPr>
          <p:cNvPr id="2" name="TextBox 1"/>
          <p:cNvSpPr txBox="1"/>
          <p:nvPr/>
        </p:nvSpPr>
        <p:spPr>
          <a:xfrm>
            <a:off x="4989226" y="1642213"/>
            <a:ext cx="3812903" cy="3877985"/>
          </a:xfrm>
          <a:prstGeom prst="rect">
            <a:avLst/>
          </a:prstGeom>
          <a:noFill/>
        </p:spPr>
        <p:txBody>
          <a:bodyPr wrap="none" rtlCol="0">
            <a:spAutoFit/>
          </a:bodyPr>
          <a:lstStyle/>
          <a:p>
            <a:pPr marL="285750" indent="-285750">
              <a:buFont typeface="Arial" panose="020B0604020202020204" pitchFamily="34" charset="0"/>
              <a:buChar char="•"/>
            </a:pPr>
            <a:r>
              <a:rPr lang="en-US" sz="1800" b="1" dirty="0" smtClean="0"/>
              <a:t>Properties </a:t>
            </a:r>
            <a:r>
              <a:rPr lang="en-US" sz="1800" b="1" dirty="0"/>
              <a:t>Released</a:t>
            </a:r>
          </a:p>
          <a:p>
            <a:pPr indent="-228600"/>
            <a:r>
              <a:rPr lang="en-US" sz="1800" dirty="0"/>
              <a:t>	</a:t>
            </a:r>
            <a:r>
              <a:rPr lang="en-US" sz="1400" dirty="0" smtClean="0"/>
              <a:t>St</a:t>
            </a:r>
            <a:r>
              <a:rPr lang="en-US" sz="1400" dirty="0"/>
              <a:t>. Louis Downtown Site Table</a:t>
            </a:r>
          </a:p>
          <a:p>
            <a:pPr marL="228600" lvl="1" indent="0">
              <a:buNone/>
            </a:pPr>
            <a:r>
              <a:rPr lang="en-US" sz="1400" dirty="0"/>
              <a:t>	North County Sites Table</a:t>
            </a:r>
          </a:p>
          <a:p>
            <a:r>
              <a:rPr lang="en-US" sz="1400" dirty="0"/>
              <a:t>	</a:t>
            </a:r>
            <a:r>
              <a:rPr lang="en-US" sz="1400" dirty="0" smtClean="0"/>
              <a:t>Coldwater </a:t>
            </a:r>
            <a:r>
              <a:rPr lang="en-US" sz="1400" dirty="0"/>
              <a:t>Creek Table</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Sampling </a:t>
            </a:r>
            <a:r>
              <a:rPr lang="en-US" sz="1800" b="1" dirty="0"/>
              <a:t>in Coldwater Creek</a:t>
            </a:r>
          </a:p>
          <a:p>
            <a:r>
              <a:rPr lang="en-US" sz="1800" b="1" dirty="0"/>
              <a:t>	</a:t>
            </a:r>
            <a:r>
              <a:rPr lang="en-US" sz="1400" dirty="0" smtClean="0"/>
              <a:t>Coldwater </a:t>
            </a:r>
            <a:r>
              <a:rPr lang="en-US" sz="1400" dirty="0"/>
              <a:t>Creek Table</a:t>
            </a:r>
          </a:p>
          <a:p>
            <a:r>
              <a:rPr lang="en-US" sz="1400" dirty="0"/>
              <a:t>	</a:t>
            </a:r>
            <a:r>
              <a:rPr lang="en-US" sz="1400" dirty="0" smtClean="0"/>
              <a:t>Environmental </a:t>
            </a:r>
            <a:r>
              <a:rPr lang="en-US" sz="1400" dirty="0"/>
              <a:t>Monitoring Table</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Safety </a:t>
            </a:r>
            <a:r>
              <a:rPr lang="en-US" sz="1800" b="1" dirty="0"/>
              <a:t>R</a:t>
            </a:r>
            <a:r>
              <a:rPr lang="en-US" sz="1800" b="1" dirty="0" smtClean="0"/>
              <a:t>ecord</a:t>
            </a:r>
            <a:endParaRPr lang="en-US" sz="1800" b="1" dirty="0"/>
          </a:p>
          <a:p>
            <a:r>
              <a:rPr lang="en-US" sz="1800" dirty="0"/>
              <a:t>	</a:t>
            </a:r>
            <a:r>
              <a:rPr lang="en-US" sz="1400" dirty="0" smtClean="0"/>
              <a:t>Transportation </a:t>
            </a:r>
            <a:r>
              <a:rPr lang="en-US" sz="1400" dirty="0"/>
              <a:t>and Disposal Table</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Contact Information</a:t>
            </a:r>
          </a:p>
          <a:p>
            <a:r>
              <a:rPr lang="en-US" dirty="0" smtClean="0"/>
              <a:t>	</a:t>
            </a:r>
            <a:r>
              <a:rPr lang="en-US" sz="1400" dirty="0" smtClean="0"/>
              <a:t>Welcome Table</a:t>
            </a:r>
            <a:endParaRPr lang="en-US" dirty="0"/>
          </a:p>
        </p:txBody>
      </p:sp>
    </p:spTree>
    <p:extLst>
      <p:ext uri="{BB962C8B-B14F-4D97-AF65-F5344CB8AC3E}">
        <p14:creationId xmlns:p14="http://schemas.microsoft.com/office/powerpoint/2010/main" val="2171091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6" y="259772"/>
            <a:ext cx="8229600" cy="731520"/>
          </a:xfrm>
        </p:spPr>
        <p:txBody>
          <a:bodyPr/>
          <a:lstStyle/>
          <a:p>
            <a:pPr algn="ctr"/>
            <a:r>
              <a:rPr lang="en-US" sz="3600" cap="none" dirty="0" smtClean="0">
                <a:solidFill>
                  <a:srgbClr val="0066FF"/>
                </a:solidFill>
              </a:rPr>
              <a:t>Shipping &amp; Disposal</a:t>
            </a:r>
            <a:r>
              <a:rPr lang="en-US" sz="3600" b="1" cap="none" dirty="0" smtClean="0">
                <a:solidFill>
                  <a:srgbClr val="0066FF"/>
                </a:solidFill>
              </a:rPr>
              <a:t> History</a:t>
            </a:r>
            <a:endParaRPr lang="en-US" sz="2600" b="1" dirty="0">
              <a:solidFill>
                <a:srgbClr val="0066FF"/>
              </a:solidFill>
            </a:endParaRPr>
          </a:p>
        </p:txBody>
      </p:sp>
      <p:sp>
        <p:nvSpPr>
          <p:cNvPr id="3" name="Content Placeholder 2"/>
          <p:cNvSpPr>
            <a:spLocks noGrp="1"/>
          </p:cNvSpPr>
          <p:nvPr>
            <p:ph idx="1"/>
          </p:nvPr>
        </p:nvSpPr>
        <p:spPr>
          <a:xfrm>
            <a:off x="24488" y="2212605"/>
            <a:ext cx="9141519" cy="2606487"/>
          </a:xfrm>
        </p:spPr>
        <p:txBody>
          <a:bodyPr/>
          <a:lstStyle/>
          <a:p>
            <a:pPr marL="512064" indent="-283464">
              <a:spcBef>
                <a:spcPts val="0"/>
              </a:spcBef>
            </a:pPr>
            <a:r>
              <a:rPr lang="en-US" sz="2400" u="sng" dirty="0" smtClean="0"/>
              <a:t>Project Site	</a:t>
            </a:r>
            <a:r>
              <a:rPr lang="en-US" u="sng" dirty="0"/>
              <a:t> </a:t>
            </a:r>
            <a:r>
              <a:rPr lang="en-US" u="sng" dirty="0" smtClean="0"/>
              <a:t>    		 FY</a:t>
            </a:r>
            <a:r>
              <a:rPr lang="en-US" sz="2400" u="sng" dirty="0" smtClean="0"/>
              <a:t>2018 Actual</a:t>
            </a:r>
            <a:r>
              <a:rPr lang="en-US" u="sng" dirty="0" smtClean="0"/>
              <a:t>     FY</a:t>
            </a:r>
            <a:r>
              <a:rPr lang="en-US" sz="2400" u="sng" dirty="0" smtClean="0"/>
              <a:t>2019 Planned                 </a:t>
            </a:r>
          </a:p>
          <a:p>
            <a:pPr marL="228600" lvl="1" indent="0">
              <a:spcBef>
                <a:spcPts val="0"/>
              </a:spcBef>
              <a:buNone/>
            </a:pPr>
            <a:endParaRPr lang="en-US" sz="2000" dirty="0" smtClean="0"/>
          </a:p>
          <a:p>
            <a:pPr marL="228600" lvl="1" indent="0">
              <a:spcBef>
                <a:spcPts val="0"/>
              </a:spcBef>
              <a:buNone/>
            </a:pPr>
            <a:r>
              <a:rPr lang="en-US" sz="2000" dirty="0" smtClean="0"/>
              <a:t>SLAPS Vicinity Properties	     18,516		18,000</a:t>
            </a:r>
          </a:p>
          <a:p>
            <a:pPr marL="512064" indent="-283464">
              <a:spcBef>
                <a:spcPts val="0"/>
              </a:spcBef>
            </a:pPr>
            <a:r>
              <a:rPr lang="en-US" sz="2000" dirty="0" err="1" smtClean="0"/>
              <a:t>Latty</a:t>
            </a:r>
            <a:r>
              <a:rPr lang="en-US" sz="2000" dirty="0" smtClean="0"/>
              <a:t> Avenue Properties		 0		     150</a:t>
            </a:r>
          </a:p>
          <a:p>
            <a:pPr marL="512064" indent="-283464">
              <a:spcBef>
                <a:spcPts val="0"/>
              </a:spcBef>
            </a:pPr>
            <a:r>
              <a:rPr lang="en-US" sz="2000" dirty="0" smtClean="0"/>
              <a:t>St. Louis Downtown Site	     12,872		  7,000</a:t>
            </a:r>
            <a:endParaRPr lang="en-US" sz="2000" b="1" dirty="0" smtClean="0"/>
          </a:p>
          <a:p>
            <a:pPr marL="57150" indent="0">
              <a:buNone/>
            </a:pPr>
            <a:r>
              <a:rPr lang="en-US" sz="2000" dirty="0"/>
              <a:t>	</a:t>
            </a:r>
            <a:r>
              <a:rPr lang="en-US" sz="2000" dirty="0" smtClean="0"/>
              <a:t>	</a:t>
            </a:r>
            <a:endParaRPr lang="en-US" sz="2000" dirty="0"/>
          </a:p>
          <a:p>
            <a:pPr marL="57150" indent="0">
              <a:buNone/>
            </a:pPr>
            <a:r>
              <a:rPr lang="en-US" sz="2000" dirty="0" smtClean="0"/>
              <a:t>   TOTAL (Cubic Yards)		     31,388		25,150</a:t>
            </a:r>
          </a:p>
          <a:p>
            <a:pPr marL="57150" indent="0">
              <a:buNone/>
            </a:pPr>
            <a:r>
              <a:rPr lang="en-US" sz="2000" dirty="0"/>
              <a:t> </a:t>
            </a:r>
            <a:r>
              <a:rPr lang="en-US" sz="2000" dirty="0" smtClean="0"/>
              <a:t>    </a:t>
            </a:r>
            <a:endParaRPr lang="en-US" sz="2800" dirty="0" smtClean="0"/>
          </a:p>
        </p:txBody>
      </p:sp>
      <p:cxnSp>
        <p:nvCxnSpPr>
          <p:cNvPr id="8" name="Straight Connector 7"/>
          <p:cNvCxnSpPr/>
          <p:nvPr/>
        </p:nvCxnSpPr>
        <p:spPr>
          <a:xfrm flipV="1">
            <a:off x="389472" y="4037162"/>
            <a:ext cx="8320576" cy="276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6671" y="1014042"/>
            <a:ext cx="8937152" cy="400110"/>
          </a:xfrm>
          <a:prstGeom prst="rect">
            <a:avLst/>
          </a:prstGeom>
          <a:noFill/>
        </p:spPr>
        <p:txBody>
          <a:bodyPr wrap="square" rtlCol="0">
            <a:spAutoFit/>
          </a:bodyPr>
          <a:lstStyle/>
          <a:p>
            <a:pPr algn="ctr"/>
            <a:r>
              <a:rPr lang="en-US" sz="2000" b="1" dirty="0" smtClean="0">
                <a:solidFill>
                  <a:schemeClr val="tx1">
                    <a:lumMod val="75000"/>
                    <a:lumOff val="25000"/>
                  </a:schemeClr>
                </a:solidFill>
              </a:rPr>
              <a:t>(Cubic Yards </a:t>
            </a:r>
            <a:r>
              <a:rPr lang="en-US" sz="2000" b="1" dirty="0">
                <a:solidFill>
                  <a:schemeClr val="tx1">
                    <a:lumMod val="75000"/>
                    <a:lumOff val="25000"/>
                  </a:schemeClr>
                </a:solidFill>
              </a:rPr>
              <a:t>o</a:t>
            </a:r>
            <a:r>
              <a:rPr lang="en-US" sz="2000" b="1" dirty="0" smtClean="0">
                <a:solidFill>
                  <a:schemeClr val="tx1">
                    <a:lumMod val="75000"/>
                    <a:lumOff val="25000"/>
                  </a:schemeClr>
                </a:solidFill>
              </a:rPr>
              <a:t>f </a:t>
            </a:r>
            <a:r>
              <a:rPr lang="en-US" sz="2000" b="1" dirty="0">
                <a:solidFill>
                  <a:schemeClr val="tx1">
                    <a:lumMod val="75000"/>
                    <a:lumOff val="25000"/>
                  </a:schemeClr>
                </a:solidFill>
              </a:rPr>
              <a:t>L</a:t>
            </a:r>
            <a:r>
              <a:rPr lang="en-US" sz="2000" b="1" dirty="0" smtClean="0">
                <a:solidFill>
                  <a:schemeClr val="tx1">
                    <a:lumMod val="75000"/>
                    <a:lumOff val="25000"/>
                  </a:schemeClr>
                </a:solidFill>
              </a:rPr>
              <a:t>ow-level </a:t>
            </a:r>
            <a:r>
              <a:rPr lang="en-US" sz="2000" b="1" dirty="0" err="1" smtClean="0">
                <a:solidFill>
                  <a:schemeClr val="tx1">
                    <a:lumMod val="75000"/>
                    <a:lumOff val="25000"/>
                  </a:schemeClr>
                </a:solidFill>
              </a:rPr>
              <a:t>Radiologically</a:t>
            </a:r>
            <a:r>
              <a:rPr lang="en-US" sz="2000" b="1" dirty="0" smtClean="0">
                <a:solidFill>
                  <a:schemeClr val="tx1">
                    <a:lumMod val="75000"/>
                    <a:lumOff val="25000"/>
                  </a:schemeClr>
                </a:solidFill>
              </a:rPr>
              <a:t> Contaminated </a:t>
            </a:r>
            <a:r>
              <a:rPr lang="en-US" sz="2000" b="1" dirty="0">
                <a:solidFill>
                  <a:schemeClr val="tx1">
                    <a:lumMod val="75000"/>
                    <a:lumOff val="25000"/>
                  </a:schemeClr>
                </a:solidFill>
              </a:rPr>
              <a:t>S</a:t>
            </a:r>
            <a:r>
              <a:rPr lang="en-US" sz="2000" b="1" dirty="0" smtClean="0">
                <a:solidFill>
                  <a:schemeClr val="tx1">
                    <a:lumMod val="75000"/>
                    <a:lumOff val="25000"/>
                  </a:schemeClr>
                </a:solidFill>
              </a:rPr>
              <a:t>oil)</a:t>
            </a:r>
            <a:endParaRPr lang="en-US" sz="2000" dirty="0">
              <a:solidFill>
                <a:schemeClr val="tx1">
                  <a:lumMod val="75000"/>
                  <a:lumOff val="25000"/>
                </a:schemeClr>
              </a:solidFill>
            </a:endParaRPr>
          </a:p>
        </p:txBody>
      </p:sp>
      <p:sp>
        <p:nvSpPr>
          <p:cNvPr id="9" name="Slide Number Placeholder 3"/>
          <p:cNvSpPr>
            <a:spLocks noGrp="1"/>
          </p:cNvSpPr>
          <p:nvPr>
            <p:ph type="sldNum" sz="quarter" idx="10"/>
          </p:nvPr>
        </p:nvSpPr>
        <p:spPr>
          <a:xfrm>
            <a:off x="8305799" y="228600"/>
            <a:ext cx="727075" cy="365125"/>
          </a:xfrm>
        </p:spPr>
        <p:txBody>
          <a:bodyPr/>
          <a:lstStyle/>
          <a:p>
            <a:r>
              <a:rPr lang="en-US" dirty="0" smtClean="0"/>
              <a:t>6</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606" y="4674702"/>
            <a:ext cx="4026009" cy="2115277"/>
          </a:xfrm>
          <a:prstGeom prst="rect">
            <a:avLst/>
          </a:prstGeom>
          <a:effectLst>
            <a:softEdge rad="127000"/>
          </a:effectLst>
        </p:spPr>
      </p:pic>
      <p:sp>
        <p:nvSpPr>
          <p:cNvPr id="11" name="Double Wave 10"/>
          <p:cNvSpPr/>
          <p:nvPr/>
        </p:nvSpPr>
        <p:spPr>
          <a:xfrm>
            <a:off x="5155240" y="5034072"/>
            <a:ext cx="2541375" cy="416615"/>
          </a:xfrm>
          <a:prstGeom prst="doubleWave">
            <a:avLst/>
          </a:prstGeom>
          <a:solidFill>
            <a:srgbClr val="FFDF79"/>
          </a:solidFill>
          <a:ln>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 375 Railroad </a:t>
            </a:r>
            <a:r>
              <a:rPr lang="en-US" sz="1800" dirty="0">
                <a:solidFill>
                  <a:schemeClr val="tx1"/>
                </a:solidFill>
              </a:rPr>
              <a:t>Cars</a:t>
            </a:r>
          </a:p>
        </p:txBody>
      </p:sp>
      <p:sp>
        <p:nvSpPr>
          <p:cNvPr id="4" name="Down Arrow 3"/>
          <p:cNvSpPr/>
          <p:nvPr/>
        </p:nvSpPr>
        <p:spPr>
          <a:xfrm rot="19156854">
            <a:off x="4837475" y="4592111"/>
            <a:ext cx="131674" cy="453960"/>
          </a:xfrm>
          <a:prstGeom prst="downArrow">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4809251" y="5606975"/>
            <a:ext cx="2039341" cy="707886"/>
          </a:xfrm>
          <a:prstGeom prst="rect">
            <a:avLst/>
          </a:prstGeom>
          <a:noFill/>
        </p:spPr>
        <p:txBody>
          <a:bodyPr wrap="none" rtlCol="0">
            <a:spAutoFit/>
          </a:bodyPr>
          <a:lstStyle/>
          <a:p>
            <a:r>
              <a:rPr lang="en-US" sz="2000" dirty="0" smtClean="0"/>
              <a:t>Planned in 2018</a:t>
            </a:r>
          </a:p>
          <a:p>
            <a:r>
              <a:rPr lang="en-US" sz="2000" dirty="0" smtClean="0"/>
              <a:t>28,000 CY</a:t>
            </a:r>
            <a:endParaRPr lang="en-US" sz="2000" dirty="0"/>
          </a:p>
        </p:txBody>
      </p:sp>
    </p:spTree>
    <p:extLst>
      <p:ext uri="{BB962C8B-B14F-4D97-AF65-F5344CB8AC3E}">
        <p14:creationId xmlns:p14="http://schemas.microsoft.com/office/powerpoint/2010/main" val="3122425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199" y="3424412"/>
            <a:ext cx="3878829" cy="2909122"/>
          </a:xfrm>
          <a:ln w="19050">
            <a:solidFill>
              <a:schemeClr val="tx1"/>
            </a:solidFill>
          </a:ln>
        </p:spPr>
      </p:pic>
      <p:sp>
        <p:nvSpPr>
          <p:cNvPr id="4" name="Slide Number Placeholder 3"/>
          <p:cNvSpPr>
            <a:spLocks noGrp="1"/>
          </p:cNvSpPr>
          <p:nvPr>
            <p:ph type="sldNum" sz="quarter" idx="10"/>
          </p:nvPr>
        </p:nvSpPr>
        <p:spPr/>
        <p:txBody>
          <a:bodyPr/>
          <a:lstStyle/>
          <a:p>
            <a:pPr>
              <a:defRPr/>
            </a:pPr>
            <a:fld id="{50F448F8-0899-4D51-B761-3A6EFC9D75CF}" type="slidenum">
              <a:rPr lang="en-US" smtClean="0"/>
              <a:pPr>
                <a:defRPr/>
              </a:pPr>
              <a:t>3</a:t>
            </a:fld>
            <a:endParaRPr lang="en-US" dirty="0"/>
          </a:p>
        </p:txBody>
      </p:sp>
      <p:sp>
        <p:nvSpPr>
          <p:cNvPr id="7" name="Title 1"/>
          <p:cNvSpPr>
            <a:spLocks noGrp="1"/>
          </p:cNvSpPr>
          <p:nvPr>
            <p:ph type="title"/>
          </p:nvPr>
        </p:nvSpPr>
        <p:spPr>
          <a:xfrm>
            <a:off x="457200" y="180045"/>
            <a:ext cx="8229600" cy="731520"/>
          </a:xfrm>
        </p:spPr>
        <p:txBody>
          <a:bodyPr/>
          <a:lstStyle/>
          <a:p>
            <a:pPr algn="ctr"/>
            <a:r>
              <a:rPr lang="en-US" sz="3600" cap="none" dirty="0" smtClean="0">
                <a:solidFill>
                  <a:srgbClr val="0066FF"/>
                </a:solidFill>
              </a:rPr>
              <a:t>Downtown Site</a:t>
            </a:r>
            <a:r>
              <a:rPr lang="en-US" sz="3600" b="1" cap="none" dirty="0" smtClean="0">
                <a:solidFill>
                  <a:srgbClr val="0066FF"/>
                </a:solidFill>
              </a:rPr>
              <a:t> Remediation</a:t>
            </a:r>
            <a:endParaRPr lang="en-US" sz="3600" b="1" cap="none" dirty="0">
              <a:solidFill>
                <a:srgbClr val="0066FF"/>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5721" b="14107"/>
          <a:stretch/>
        </p:blipFill>
        <p:spPr>
          <a:xfrm>
            <a:off x="5129937" y="1474690"/>
            <a:ext cx="3605665" cy="1845159"/>
          </a:xfrm>
          <a:prstGeom prst="rect">
            <a:avLst/>
          </a:prstGeom>
          <a:noFill/>
          <a:ln w="19050">
            <a:solidFill>
              <a:schemeClr val="tx1"/>
            </a:solidFill>
          </a:ln>
        </p:spPr>
      </p:pic>
      <p:sp>
        <p:nvSpPr>
          <p:cNvPr id="12" name="TextBox 11"/>
          <p:cNvSpPr txBox="1"/>
          <p:nvPr/>
        </p:nvSpPr>
        <p:spPr>
          <a:xfrm>
            <a:off x="4034032" y="726899"/>
            <a:ext cx="1075936" cy="461665"/>
          </a:xfrm>
          <a:prstGeom prst="rect">
            <a:avLst/>
          </a:prstGeom>
          <a:noFill/>
        </p:spPr>
        <p:txBody>
          <a:bodyPr wrap="none" rtlCol="0">
            <a:spAutoFit/>
          </a:bodyPr>
          <a:lstStyle/>
          <a:p>
            <a:r>
              <a:rPr lang="en-US" b="1" dirty="0" smtClean="0">
                <a:solidFill>
                  <a:schemeClr val="tx1">
                    <a:lumMod val="75000"/>
                    <a:lumOff val="25000"/>
                  </a:schemeClr>
                </a:solidFill>
              </a:rPr>
              <a:t>(2018)</a:t>
            </a:r>
            <a:endParaRPr lang="en-US" dirty="0">
              <a:solidFill>
                <a:schemeClr val="tx1">
                  <a:lumMod val="75000"/>
                  <a:lumOff val="25000"/>
                </a:schemeClr>
              </a:solidFill>
            </a:endParaRP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4107" b="16238"/>
          <a:stretch/>
        </p:blipFill>
        <p:spPr>
          <a:xfrm>
            <a:off x="5109968" y="3424412"/>
            <a:ext cx="3625634" cy="2289465"/>
          </a:xfrm>
          <a:prstGeom prst="rect">
            <a:avLst/>
          </a:prstGeom>
          <a:ln w="12700">
            <a:solidFill>
              <a:schemeClr val="tx1"/>
            </a:solidFill>
          </a:ln>
        </p:spPr>
      </p:pic>
      <p:sp>
        <p:nvSpPr>
          <p:cNvPr id="13" name="TextBox 12"/>
          <p:cNvSpPr txBox="1"/>
          <p:nvPr/>
        </p:nvSpPr>
        <p:spPr>
          <a:xfrm>
            <a:off x="1251108" y="6373213"/>
            <a:ext cx="2291012" cy="276999"/>
          </a:xfrm>
          <a:prstGeom prst="rect">
            <a:avLst/>
          </a:prstGeom>
          <a:noFill/>
        </p:spPr>
        <p:txBody>
          <a:bodyPr wrap="none" rtlCol="0">
            <a:spAutoFit/>
          </a:bodyPr>
          <a:lstStyle/>
          <a:p>
            <a:r>
              <a:rPr lang="en-US" sz="1200" dirty="0" smtClean="0"/>
              <a:t>Destrehan Street Remediation</a:t>
            </a:r>
            <a:endParaRPr lang="en-US" sz="1200" dirty="0"/>
          </a:p>
        </p:txBody>
      </p:sp>
      <p:sp>
        <p:nvSpPr>
          <p:cNvPr id="14" name="TextBox 13"/>
          <p:cNvSpPr txBox="1"/>
          <p:nvPr/>
        </p:nvSpPr>
        <p:spPr>
          <a:xfrm>
            <a:off x="6009520" y="5714532"/>
            <a:ext cx="2043701" cy="276999"/>
          </a:xfrm>
          <a:prstGeom prst="rect">
            <a:avLst/>
          </a:prstGeom>
          <a:noFill/>
        </p:spPr>
        <p:txBody>
          <a:bodyPr wrap="none" rtlCol="0">
            <a:spAutoFit/>
          </a:bodyPr>
          <a:lstStyle/>
          <a:p>
            <a:r>
              <a:rPr lang="en-US" sz="1200" dirty="0" smtClean="0"/>
              <a:t>Property DT-6 Remediation</a:t>
            </a:r>
            <a:endParaRPr lang="en-US" sz="1200" dirty="0"/>
          </a:p>
        </p:txBody>
      </p:sp>
      <p:sp>
        <p:nvSpPr>
          <p:cNvPr id="15" name="TextBox 14"/>
          <p:cNvSpPr txBox="1"/>
          <p:nvPr/>
        </p:nvSpPr>
        <p:spPr>
          <a:xfrm>
            <a:off x="5660866" y="1151000"/>
            <a:ext cx="2741007" cy="276999"/>
          </a:xfrm>
          <a:prstGeom prst="rect">
            <a:avLst/>
          </a:prstGeom>
          <a:noFill/>
        </p:spPr>
        <p:txBody>
          <a:bodyPr wrap="none" rtlCol="0">
            <a:spAutoFit/>
          </a:bodyPr>
          <a:lstStyle/>
          <a:p>
            <a:r>
              <a:rPr lang="en-US" sz="1200" dirty="0" smtClean="0"/>
              <a:t>Former Building 17 Area Remediation</a:t>
            </a:r>
            <a:endParaRPr lang="en-US" sz="1200" dirty="0"/>
          </a:p>
        </p:txBody>
      </p:sp>
      <p:sp>
        <p:nvSpPr>
          <p:cNvPr id="16" name="TextBox 15"/>
          <p:cNvSpPr txBox="1"/>
          <p:nvPr/>
        </p:nvSpPr>
        <p:spPr>
          <a:xfrm>
            <a:off x="457199" y="1289499"/>
            <a:ext cx="3878830" cy="2031325"/>
          </a:xfrm>
          <a:prstGeom prst="rect">
            <a:avLst/>
          </a:prstGeom>
          <a:noFill/>
          <a:ln w="19050">
            <a:solidFill>
              <a:schemeClr val="tx1"/>
            </a:solidFill>
          </a:ln>
        </p:spPr>
        <p:txBody>
          <a:bodyPr wrap="square" rtlCol="0">
            <a:spAutoFit/>
          </a:bodyPr>
          <a:lstStyle/>
          <a:p>
            <a:r>
              <a:rPr lang="en-US" sz="1400" dirty="0" smtClean="0"/>
              <a:t>The downtown site contains many businesses and structures within a tight area, some of which were constructed over historical areas of contaminated soil.  </a:t>
            </a:r>
          </a:p>
          <a:p>
            <a:endParaRPr lang="en-US" sz="1400" dirty="0"/>
          </a:p>
          <a:p>
            <a:r>
              <a:rPr lang="en-US" sz="1400" dirty="0" smtClean="0"/>
              <a:t>There is extensive use of sheet-pile walls for below-grade work, a myriad of utility concerns, and work inside operational facilities requiring continual property owner coordination.</a:t>
            </a:r>
            <a:endParaRPr lang="en-US" sz="1400" dirty="0"/>
          </a:p>
        </p:txBody>
      </p:sp>
    </p:spTree>
    <p:extLst>
      <p:ext uri="{BB962C8B-B14F-4D97-AF65-F5344CB8AC3E}">
        <p14:creationId xmlns:p14="http://schemas.microsoft.com/office/powerpoint/2010/main" val="3536282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F448F8-0899-4D51-B761-3A6EFC9D75CF}" type="slidenum">
              <a:rPr lang="en-US" smtClean="0"/>
              <a:pPr>
                <a:defRPr/>
              </a:pPr>
              <a:t>4</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5582" b="12895"/>
          <a:stretch/>
        </p:blipFill>
        <p:spPr>
          <a:xfrm>
            <a:off x="4930923" y="4004925"/>
            <a:ext cx="3817661" cy="2648861"/>
          </a:xfrm>
          <a:prstGeom prst="rect">
            <a:avLst/>
          </a:prstGeom>
          <a:ln>
            <a:noFill/>
          </a:ln>
          <a:effectLst/>
        </p:spPr>
      </p:pic>
      <p:sp>
        <p:nvSpPr>
          <p:cNvPr id="9" name="Title 1"/>
          <p:cNvSpPr txBox="1">
            <a:spLocks/>
          </p:cNvSpPr>
          <p:nvPr/>
        </p:nvSpPr>
        <p:spPr bwMode="auto">
          <a:xfrm>
            <a:off x="457200" y="305099"/>
            <a:ext cx="8229600" cy="90233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algn="ctr"/>
            <a:r>
              <a:rPr lang="en-US" sz="3200" cap="none" dirty="0" smtClean="0">
                <a:solidFill>
                  <a:srgbClr val="0066FF"/>
                </a:solidFill>
              </a:rPr>
              <a:t>North County Continued Progress </a:t>
            </a:r>
            <a:br>
              <a:rPr lang="en-US" sz="3200" cap="none" dirty="0" smtClean="0">
                <a:solidFill>
                  <a:srgbClr val="0066FF"/>
                </a:solidFill>
              </a:rPr>
            </a:br>
            <a:r>
              <a:rPr lang="en-US" sz="3200" cap="none" dirty="0" smtClean="0">
                <a:solidFill>
                  <a:srgbClr val="0066FF"/>
                </a:solidFill>
              </a:rPr>
              <a:t>at Residential and Industrial Properties</a:t>
            </a:r>
            <a:endParaRPr lang="en-US" sz="3200" dirty="0">
              <a:solidFill>
                <a:srgbClr val="0066FF"/>
              </a:solidFill>
            </a:endParaRPr>
          </a:p>
        </p:txBody>
      </p:sp>
      <p:pic>
        <p:nvPicPr>
          <p:cNvPr id="7" name="image2.jpeg"/>
          <p:cNvPicPr/>
          <p:nvPr/>
        </p:nvPicPr>
        <p:blipFill rotWithShape="1">
          <a:blip r:embed="rId4" cstate="print"/>
          <a:srcRect t="12473" b="10589"/>
          <a:stretch/>
        </p:blipFill>
        <p:spPr>
          <a:xfrm>
            <a:off x="4930923" y="1289633"/>
            <a:ext cx="3755877" cy="220566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27540"/>
          <a:stretch/>
        </p:blipFill>
        <p:spPr>
          <a:xfrm>
            <a:off x="903487" y="4004925"/>
            <a:ext cx="3212970" cy="2648861"/>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23184"/>
          <a:stretch/>
        </p:blipFill>
        <p:spPr>
          <a:xfrm>
            <a:off x="457200" y="1283932"/>
            <a:ext cx="4105547" cy="2211360"/>
          </a:xfrm>
          <a:prstGeom prst="rect">
            <a:avLst/>
          </a:prstGeom>
        </p:spPr>
      </p:pic>
      <p:sp>
        <p:nvSpPr>
          <p:cNvPr id="3" name="TextBox 2"/>
          <p:cNvSpPr txBox="1"/>
          <p:nvPr/>
        </p:nvSpPr>
        <p:spPr>
          <a:xfrm>
            <a:off x="374313" y="3611609"/>
            <a:ext cx="4271319" cy="276999"/>
          </a:xfrm>
          <a:prstGeom prst="rect">
            <a:avLst/>
          </a:prstGeom>
          <a:noFill/>
        </p:spPr>
        <p:txBody>
          <a:bodyPr wrap="square" rtlCol="0">
            <a:spAutoFit/>
          </a:bodyPr>
          <a:lstStyle/>
          <a:p>
            <a:r>
              <a:rPr lang="en-US" sz="1200" dirty="0" smtClean="0"/>
              <a:t>Excavation and verification sampling at residential properties</a:t>
            </a:r>
            <a:endParaRPr lang="en-US" sz="1200" dirty="0"/>
          </a:p>
        </p:txBody>
      </p:sp>
      <p:sp>
        <p:nvSpPr>
          <p:cNvPr id="10" name="TextBox 9"/>
          <p:cNvSpPr txBox="1"/>
          <p:nvPr/>
        </p:nvSpPr>
        <p:spPr>
          <a:xfrm>
            <a:off x="4930923" y="3611609"/>
            <a:ext cx="4271319" cy="276999"/>
          </a:xfrm>
          <a:prstGeom prst="rect">
            <a:avLst/>
          </a:prstGeom>
          <a:noFill/>
        </p:spPr>
        <p:txBody>
          <a:bodyPr wrap="square" rtlCol="0">
            <a:spAutoFit/>
          </a:bodyPr>
          <a:lstStyle/>
          <a:p>
            <a:r>
              <a:rPr lang="en-US" sz="1200" dirty="0" smtClean="0"/>
              <a:t>Excavation and loading sampling at “former </a:t>
            </a:r>
            <a:r>
              <a:rPr lang="en-US" sz="1200" dirty="0" err="1" smtClean="0"/>
              <a:t>Ballfields</a:t>
            </a:r>
            <a:r>
              <a:rPr lang="en-US" sz="1200" dirty="0" smtClean="0"/>
              <a:t>”</a:t>
            </a:r>
            <a:endParaRPr lang="en-US" sz="1200" dirty="0"/>
          </a:p>
        </p:txBody>
      </p:sp>
      <p:sp>
        <p:nvSpPr>
          <p:cNvPr id="6" name="Up Arrow 5"/>
          <p:cNvSpPr/>
          <p:nvPr/>
        </p:nvSpPr>
        <p:spPr>
          <a:xfrm>
            <a:off x="2267656" y="3511725"/>
            <a:ext cx="484632" cy="120132"/>
          </a:xfrm>
          <a:prstGeom prst="upArrow">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Up Arrow 10"/>
          <p:cNvSpPr/>
          <p:nvPr/>
        </p:nvSpPr>
        <p:spPr>
          <a:xfrm>
            <a:off x="6597437" y="3502689"/>
            <a:ext cx="484632" cy="120132"/>
          </a:xfrm>
          <a:prstGeom prst="upArrow">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Down Arrow 11"/>
          <p:cNvSpPr/>
          <p:nvPr/>
        </p:nvSpPr>
        <p:spPr>
          <a:xfrm>
            <a:off x="2267656" y="3881212"/>
            <a:ext cx="484632" cy="123712"/>
          </a:xfrm>
          <a:prstGeom prst="downArrow">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Down Arrow 14"/>
          <p:cNvSpPr/>
          <p:nvPr/>
        </p:nvSpPr>
        <p:spPr>
          <a:xfrm>
            <a:off x="6597437" y="3881212"/>
            <a:ext cx="484632" cy="116316"/>
          </a:xfrm>
          <a:prstGeom prst="downArrow">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1125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936" y="228600"/>
            <a:ext cx="8229600" cy="731520"/>
          </a:xfrm>
        </p:spPr>
        <p:txBody>
          <a:bodyPr/>
          <a:lstStyle/>
          <a:p>
            <a:pPr algn="ctr"/>
            <a:r>
              <a:rPr lang="en-US" sz="3600" b="1" cap="none" dirty="0" smtClean="0">
                <a:solidFill>
                  <a:srgbClr val="0066FF"/>
                </a:solidFill>
              </a:rPr>
              <a:t> </a:t>
            </a:r>
            <a:r>
              <a:rPr lang="en-US" sz="3600" cap="none" dirty="0" smtClean="0">
                <a:solidFill>
                  <a:srgbClr val="0066FF"/>
                </a:solidFill>
              </a:rPr>
              <a:t>A </a:t>
            </a:r>
            <a:r>
              <a:rPr lang="en-US" sz="3600" cap="none" smtClean="0">
                <a:solidFill>
                  <a:srgbClr val="0066FF"/>
                </a:solidFill>
              </a:rPr>
              <a:t>Ballpark Number</a:t>
            </a:r>
            <a:r>
              <a:rPr lang="en-US" sz="3600" b="1" cap="none" smtClean="0">
                <a:solidFill>
                  <a:srgbClr val="0066FF"/>
                </a:solidFill>
              </a:rPr>
              <a:t>!</a:t>
            </a:r>
            <a:endParaRPr lang="en-US" sz="2600" b="1" dirty="0">
              <a:solidFill>
                <a:srgbClr val="0066FF"/>
              </a:solidFill>
            </a:endParaRPr>
          </a:p>
        </p:txBody>
      </p:sp>
      <p:sp>
        <p:nvSpPr>
          <p:cNvPr id="3" name="Content Placeholder 2"/>
          <p:cNvSpPr>
            <a:spLocks noGrp="1"/>
          </p:cNvSpPr>
          <p:nvPr>
            <p:ph idx="1"/>
          </p:nvPr>
        </p:nvSpPr>
        <p:spPr>
          <a:xfrm>
            <a:off x="667498" y="875480"/>
            <a:ext cx="7636475" cy="2606487"/>
          </a:xfrm>
        </p:spPr>
        <p:txBody>
          <a:bodyPr/>
          <a:lstStyle/>
          <a:p>
            <a:pPr marL="512064" indent="-283464">
              <a:spcBef>
                <a:spcPts val="0"/>
              </a:spcBef>
            </a:pPr>
            <a:r>
              <a:rPr lang="en-US" sz="2000" b="1" dirty="0" smtClean="0"/>
              <a:t>Since 1997</a:t>
            </a:r>
            <a:r>
              <a:rPr lang="en-US" sz="2000" dirty="0" smtClean="0"/>
              <a:t>, St. Louis District, USACE, FUSRAP has disposed more than </a:t>
            </a:r>
            <a:r>
              <a:rPr lang="en-US" sz="2000" b="1" u="sng" dirty="0" smtClean="0"/>
              <a:t>1.3 million cubic yards </a:t>
            </a:r>
            <a:r>
              <a:rPr lang="en-US" sz="2000" dirty="0" smtClean="0"/>
              <a:t>of contaminated soil.</a:t>
            </a:r>
          </a:p>
          <a:p>
            <a:pPr marL="512064" indent="-283464">
              <a:spcBef>
                <a:spcPts val="0"/>
              </a:spcBef>
            </a:pPr>
            <a:endParaRPr lang="en-US" sz="2000" dirty="0"/>
          </a:p>
          <a:p>
            <a:pPr marL="512064" indent="-283464">
              <a:spcBef>
                <a:spcPts val="0"/>
              </a:spcBef>
            </a:pPr>
            <a:r>
              <a:rPr lang="en-US" sz="2000" dirty="0"/>
              <a:t>T</a:t>
            </a:r>
            <a:r>
              <a:rPr lang="en-US" sz="2000" dirty="0" smtClean="0"/>
              <a:t>hat’s enough to </a:t>
            </a:r>
            <a:r>
              <a:rPr lang="en-US" sz="2000" b="1" dirty="0" smtClean="0"/>
              <a:t>fill Busch Stadium nearly </a:t>
            </a:r>
            <a:r>
              <a:rPr lang="en-US" sz="2000" b="1" u="sng" dirty="0" smtClean="0"/>
              <a:t>1 ½ times</a:t>
            </a:r>
            <a:r>
              <a:rPr lang="en-US" sz="2000" u="sng" dirty="0" smtClean="0"/>
              <a:t> </a:t>
            </a:r>
            <a:r>
              <a:rPr lang="en-US" sz="2000" dirty="0" smtClean="0"/>
              <a:t>from grass to rooftop!!!</a:t>
            </a:r>
          </a:p>
          <a:p>
            <a:pPr marL="57150" indent="0">
              <a:buNone/>
            </a:pPr>
            <a:r>
              <a:rPr lang="en-US" sz="2000" dirty="0"/>
              <a:t> </a:t>
            </a:r>
            <a:r>
              <a:rPr lang="en-US" sz="2000" dirty="0" smtClean="0"/>
              <a:t>    </a:t>
            </a:r>
            <a:endParaRPr lang="en-US" sz="2800" dirty="0" smtClean="0"/>
          </a:p>
        </p:txBody>
      </p:sp>
      <p:sp>
        <p:nvSpPr>
          <p:cNvPr id="9" name="Slide Number Placeholder 3"/>
          <p:cNvSpPr>
            <a:spLocks noGrp="1"/>
          </p:cNvSpPr>
          <p:nvPr>
            <p:ph type="sldNum" sz="quarter" idx="10"/>
          </p:nvPr>
        </p:nvSpPr>
        <p:spPr>
          <a:xfrm>
            <a:off x="8305799" y="228600"/>
            <a:ext cx="727075" cy="365125"/>
          </a:xfrm>
        </p:spPr>
        <p:txBody>
          <a:bodyPr/>
          <a:lstStyle/>
          <a:p>
            <a:r>
              <a:rPr lang="en-US" dirty="0" smtClean="0"/>
              <a:t>6</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886" y="2624347"/>
            <a:ext cx="4965700" cy="3403600"/>
          </a:xfrm>
          <a:prstGeom prst="rect">
            <a:avLst/>
          </a:prstGeom>
        </p:spPr>
      </p:pic>
    </p:spTree>
    <p:extLst>
      <p:ext uri="{BB962C8B-B14F-4D97-AF65-F5344CB8AC3E}">
        <p14:creationId xmlns:p14="http://schemas.microsoft.com/office/powerpoint/2010/main" val="887178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161" y="1160358"/>
            <a:ext cx="5394960" cy="5212080"/>
          </a:xfrm>
        </p:spPr>
        <p:txBody>
          <a:bodyPr/>
          <a:lstStyle/>
          <a:p>
            <a:pPr marL="512064" indent="-283464">
              <a:spcBef>
                <a:spcPts val="0"/>
              </a:spcBef>
            </a:pPr>
            <a:r>
              <a:rPr lang="en-US" sz="2000" b="1" u="sng" dirty="0" smtClean="0"/>
              <a:t>North St. Louis County Sites</a:t>
            </a:r>
            <a:r>
              <a:rPr lang="en-US" sz="2000" dirty="0" smtClean="0"/>
              <a:t>:</a:t>
            </a:r>
            <a:endParaRPr lang="en-US" sz="2000" dirty="0"/>
          </a:p>
          <a:p>
            <a:pPr marL="512064" indent="-283464">
              <a:spcBef>
                <a:spcPts val="0"/>
              </a:spcBef>
            </a:pPr>
            <a:endParaRPr lang="en-US" sz="2000" dirty="0" smtClean="0"/>
          </a:p>
          <a:p>
            <a:pPr marL="512064" indent="-283464">
              <a:spcBef>
                <a:spcPts val="0"/>
              </a:spcBef>
            </a:pPr>
            <a:r>
              <a:rPr lang="en-US" sz="2000" dirty="0" smtClean="0"/>
              <a:t>Properties released in 2018:   60</a:t>
            </a:r>
          </a:p>
          <a:p>
            <a:pPr marL="512064" indent="-283464">
              <a:spcBef>
                <a:spcPts val="0"/>
              </a:spcBef>
            </a:pPr>
            <a:r>
              <a:rPr lang="en-US" sz="2000" dirty="0" smtClean="0"/>
              <a:t>Properties released to date:  182</a:t>
            </a:r>
          </a:p>
          <a:p>
            <a:pPr marL="512064" indent="-283464">
              <a:spcBef>
                <a:spcPts val="0"/>
              </a:spcBef>
            </a:pPr>
            <a:r>
              <a:rPr lang="en-US" sz="2000" dirty="0" smtClean="0"/>
              <a:t>Properties planned for 2019:   40</a:t>
            </a:r>
          </a:p>
          <a:p>
            <a:pPr marL="512064" indent="-283464">
              <a:spcBef>
                <a:spcPts val="0"/>
              </a:spcBef>
            </a:pPr>
            <a:endParaRPr lang="en-US" sz="2000" dirty="0"/>
          </a:p>
          <a:p>
            <a:pPr marL="512064" indent="-283464">
              <a:spcBef>
                <a:spcPts val="0"/>
              </a:spcBef>
            </a:pPr>
            <a:endParaRPr lang="en-US" sz="2000" dirty="0" smtClean="0"/>
          </a:p>
        </p:txBody>
      </p:sp>
      <p:sp>
        <p:nvSpPr>
          <p:cNvPr id="4" name="Slide Number Placeholder 3"/>
          <p:cNvSpPr>
            <a:spLocks noGrp="1"/>
          </p:cNvSpPr>
          <p:nvPr>
            <p:ph type="sldNum" sz="quarter" idx="10"/>
          </p:nvPr>
        </p:nvSpPr>
        <p:spPr/>
        <p:txBody>
          <a:bodyPr/>
          <a:lstStyle/>
          <a:p>
            <a:pPr>
              <a:defRPr/>
            </a:pPr>
            <a:fld id="{50F448F8-0899-4D51-B761-3A6EFC9D75CF}" type="slidenum">
              <a:rPr lang="en-US" smtClean="0"/>
              <a:pPr>
                <a:defRPr/>
              </a:pPr>
              <a:t>6</a:t>
            </a:fld>
            <a:endParaRPr lang="en-US"/>
          </a:p>
        </p:txBody>
      </p:sp>
      <p:sp>
        <p:nvSpPr>
          <p:cNvPr id="9" name="Title 1"/>
          <p:cNvSpPr txBox="1">
            <a:spLocks/>
          </p:cNvSpPr>
          <p:nvPr/>
        </p:nvSpPr>
        <p:spPr bwMode="auto">
          <a:xfrm>
            <a:off x="457200" y="147144"/>
            <a:ext cx="8229600" cy="7315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algn="ctr"/>
            <a:r>
              <a:rPr lang="en-US" sz="2800" cap="none" dirty="0" smtClean="0">
                <a:solidFill>
                  <a:srgbClr val="0066FF"/>
                </a:solidFill>
              </a:rPr>
              <a:t>Properties Released for Beneficial Use</a:t>
            </a:r>
            <a:endParaRPr lang="en-US" sz="2800" dirty="0">
              <a:solidFill>
                <a:srgbClr val="0066FF"/>
              </a:solidFill>
            </a:endParaRPr>
          </a:p>
        </p:txBody>
      </p:sp>
      <p:sp>
        <p:nvSpPr>
          <p:cNvPr id="10" name="TextBox 9"/>
          <p:cNvSpPr txBox="1"/>
          <p:nvPr/>
        </p:nvSpPr>
        <p:spPr>
          <a:xfrm>
            <a:off x="3494621" y="647831"/>
            <a:ext cx="2154757" cy="461665"/>
          </a:xfrm>
          <a:prstGeom prst="rect">
            <a:avLst/>
          </a:prstGeom>
          <a:noFill/>
        </p:spPr>
        <p:txBody>
          <a:bodyPr wrap="none" rtlCol="0">
            <a:spAutoFit/>
          </a:bodyPr>
          <a:lstStyle/>
          <a:p>
            <a:r>
              <a:rPr lang="en-US" b="1" dirty="0" smtClean="0">
                <a:solidFill>
                  <a:schemeClr val="tx1">
                    <a:lumMod val="75000"/>
                    <a:lumOff val="25000"/>
                  </a:schemeClr>
                </a:solidFill>
              </a:rPr>
              <a:t>(2018 &amp; 2019)</a:t>
            </a:r>
            <a:endParaRPr lang="en-US" dirty="0">
              <a:solidFill>
                <a:schemeClr val="tx1">
                  <a:lumMod val="75000"/>
                  <a:lumOff val="25000"/>
                </a:schemeClr>
              </a:solidFill>
            </a:endParaRPr>
          </a:p>
        </p:txBody>
      </p:sp>
      <p:sp>
        <p:nvSpPr>
          <p:cNvPr id="6" name="TextBox 5"/>
          <p:cNvSpPr txBox="1"/>
          <p:nvPr/>
        </p:nvSpPr>
        <p:spPr>
          <a:xfrm>
            <a:off x="4571999" y="4207166"/>
            <a:ext cx="4046301" cy="1938992"/>
          </a:xfrm>
          <a:prstGeom prst="rect">
            <a:avLst/>
          </a:prstGeom>
          <a:noFill/>
        </p:spPr>
        <p:txBody>
          <a:bodyPr wrap="none" rtlCol="0">
            <a:spAutoFit/>
          </a:bodyPr>
          <a:lstStyle/>
          <a:p>
            <a:r>
              <a:rPr lang="en-US" sz="2000" b="1" dirty="0"/>
              <a:t> </a:t>
            </a:r>
            <a:r>
              <a:rPr lang="en-US" sz="2000" b="1" dirty="0" smtClean="0"/>
              <a:t>  </a:t>
            </a:r>
            <a:r>
              <a:rPr lang="en-US" sz="2000" b="1" u="sng" dirty="0" smtClean="0"/>
              <a:t>St. Louis Downtown Site</a:t>
            </a:r>
            <a:r>
              <a:rPr lang="en-US" sz="2000" dirty="0" smtClean="0"/>
              <a:t>:</a:t>
            </a:r>
          </a:p>
          <a:p>
            <a:pPr marL="512064" indent="-283464">
              <a:spcBef>
                <a:spcPts val="0"/>
              </a:spcBef>
            </a:pPr>
            <a:endParaRPr lang="en-US" sz="2000" dirty="0" smtClean="0"/>
          </a:p>
          <a:p>
            <a:pPr marL="512064" indent="-283464">
              <a:spcBef>
                <a:spcPts val="0"/>
              </a:spcBef>
            </a:pPr>
            <a:r>
              <a:rPr lang="en-US" sz="2000" dirty="0" smtClean="0"/>
              <a:t>Properties </a:t>
            </a:r>
            <a:r>
              <a:rPr lang="en-US" sz="2000" dirty="0"/>
              <a:t>released in 2018</a:t>
            </a:r>
            <a:r>
              <a:rPr lang="en-US" sz="2000" dirty="0" smtClean="0"/>
              <a:t>:   3 </a:t>
            </a:r>
            <a:endParaRPr lang="en-US" sz="2000" dirty="0"/>
          </a:p>
          <a:p>
            <a:pPr marL="512064" indent="-283464">
              <a:spcBef>
                <a:spcPts val="0"/>
              </a:spcBef>
            </a:pPr>
            <a:r>
              <a:rPr lang="en-US" sz="2000" dirty="0"/>
              <a:t>Properties released to date</a:t>
            </a:r>
            <a:r>
              <a:rPr lang="en-US" sz="2000" dirty="0" smtClean="0"/>
              <a:t>:  47</a:t>
            </a:r>
            <a:endParaRPr lang="en-US" sz="2000" dirty="0"/>
          </a:p>
          <a:p>
            <a:pPr marL="512064" indent="-283464">
              <a:spcBef>
                <a:spcPts val="0"/>
              </a:spcBef>
            </a:pPr>
            <a:r>
              <a:rPr lang="en-US" sz="2000" dirty="0" smtClean="0"/>
              <a:t>Properties </a:t>
            </a:r>
            <a:r>
              <a:rPr lang="en-US" sz="2000" dirty="0"/>
              <a:t>planned for 2019</a:t>
            </a:r>
            <a:r>
              <a:rPr lang="en-US" sz="2000" dirty="0" smtClean="0"/>
              <a:t>:   3</a:t>
            </a:r>
            <a:endParaRPr lang="en-US" sz="2000" dirty="0"/>
          </a:p>
          <a:p>
            <a:endParaRPr lang="en-US" sz="2000" dirty="0"/>
          </a:p>
        </p:txBody>
      </p:sp>
      <p:pic>
        <p:nvPicPr>
          <p:cNvPr id="11" name="Picture 10"/>
          <p:cNvPicPr>
            <a:picLocks noChangeAspect="1"/>
          </p:cNvPicPr>
          <p:nvPr/>
        </p:nvPicPr>
        <p:blipFill>
          <a:blip r:embed="rId3"/>
          <a:stretch>
            <a:fillRect/>
          </a:stretch>
        </p:blipFill>
        <p:spPr>
          <a:xfrm>
            <a:off x="731756" y="3723503"/>
            <a:ext cx="3887165" cy="2631578"/>
          </a:xfrm>
          <a:prstGeom prst="rect">
            <a:avLst/>
          </a:prstGeom>
          <a:ln w="12700">
            <a:solidFill>
              <a:schemeClr val="tx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619" y="1160358"/>
            <a:ext cx="3847070" cy="2563145"/>
          </a:xfrm>
          <a:prstGeom prst="rect">
            <a:avLst/>
          </a:prstGeom>
        </p:spPr>
      </p:pic>
    </p:spTree>
    <p:extLst>
      <p:ext uri="{BB962C8B-B14F-4D97-AF65-F5344CB8AC3E}">
        <p14:creationId xmlns:p14="http://schemas.microsoft.com/office/powerpoint/2010/main" val="3968982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903" y="809185"/>
            <a:ext cx="8485633" cy="3910239"/>
          </a:xfrm>
          <a:noFill/>
        </p:spPr>
        <p:txBody>
          <a:bodyPr/>
          <a:lstStyle/>
          <a:p>
            <a:pPr marL="228600" lvl="1" indent="0">
              <a:spcBef>
                <a:spcPts val="0"/>
              </a:spcBef>
              <a:buNone/>
            </a:pPr>
            <a:r>
              <a:rPr lang="en-US" sz="2000" dirty="0" smtClean="0"/>
              <a:t>In addition to a dense grid, sampling locations are </a:t>
            </a:r>
          </a:p>
          <a:p>
            <a:pPr marL="228600" lvl="1" indent="0">
              <a:spcBef>
                <a:spcPts val="0"/>
              </a:spcBef>
              <a:buNone/>
            </a:pPr>
            <a:r>
              <a:rPr lang="en-US" sz="2000" dirty="0" smtClean="0"/>
              <a:t>based on </a:t>
            </a:r>
            <a:r>
              <a:rPr lang="en-US" sz="2000" b="1" u="sng" dirty="0" smtClean="0"/>
              <a:t>current &amp; historical </a:t>
            </a:r>
            <a:r>
              <a:rPr lang="en-US" sz="2000" dirty="0" smtClean="0"/>
              <a:t>knowledge, such as</a:t>
            </a:r>
          </a:p>
          <a:p>
            <a:pPr lvl="1">
              <a:spcBef>
                <a:spcPts val="0"/>
              </a:spcBef>
              <a:buFont typeface="Arial" panose="020B0604020202020204" pitchFamily="34" charset="0"/>
              <a:buChar char="•"/>
            </a:pPr>
            <a:endParaRPr lang="en-US" sz="1600" dirty="0" smtClean="0"/>
          </a:p>
          <a:p>
            <a:pPr lvl="1">
              <a:spcBef>
                <a:spcPts val="0"/>
              </a:spcBef>
              <a:buFont typeface="Arial" panose="020B0604020202020204" pitchFamily="34" charset="0"/>
              <a:buChar char="•"/>
            </a:pPr>
            <a:r>
              <a:rPr lang="en-US" sz="1600" dirty="0" smtClean="0"/>
              <a:t>Physical movement of soil (hauling, grading)</a:t>
            </a:r>
          </a:p>
          <a:p>
            <a:pPr lvl="1">
              <a:spcBef>
                <a:spcPts val="0"/>
              </a:spcBef>
              <a:buFont typeface="Arial" panose="020B0604020202020204" pitchFamily="34" charset="0"/>
              <a:buChar char="•"/>
            </a:pPr>
            <a:r>
              <a:rPr lang="en-US" sz="1600" dirty="0" smtClean="0"/>
              <a:t>Low-lying areas where pooling could occur</a:t>
            </a:r>
          </a:p>
          <a:p>
            <a:pPr lvl="1">
              <a:spcBef>
                <a:spcPts val="0"/>
              </a:spcBef>
              <a:buFont typeface="Arial" panose="020B0604020202020204" pitchFamily="34" charset="0"/>
              <a:buChar char="•"/>
            </a:pPr>
            <a:r>
              <a:rPr lang="en-US" sz="1600" dirty="0" smtClean="0"/>
              <a:t>Depositional areas in creek (bends, near objects)</a:t>
            </a:r>
          </a:p>
          <a:p>
            <a:pPr lvl="1">
              <a:spcBef>
                <a:spcPts val="0"/>
              </a:spcBef>
              <a:buFont typeface="Arial" panose="020B0604020202020204" pitchFamily="34" charset="0"/>
              <a:buChar char="•"/>
            </a:pPr>
            <a:r>
              <a:rPr lang="en-US" sz="1600" dirty="0" smtClean="0"/>
              <a:t>Mouths of tributaries</a:t>
            </a:r>
          </a:p>
          <a:p>
            <a:pPr lvl="1">
              <a:spcBef>
                <a:spcPts val="0"/>
              </a:spcBef>
              <a:buFont typeface="Arial" panose="020B0604020202020204" pitchFamily="34" charset="0"/>
              <a:buChar char="•"/>
            </a:pPr>
            <a:r>
              <a:rPr lang="en-US" sz="1600" dirty="0" smtClean="0"/>
              <a:t>Realigned channels</a:t>
            </a:r>
          </a:p>
          <a:p>
            <a:pPr marL="228600" lvl="1" indent="0">
              <a:spcBef>
                <a:spcPts val="0"/>
              </a:spcBef>
              <a:buNone/>
            </a:pPr>
            <a:endParaRPr lang="en-US" sz="2000" dirty="0" smtClean="0"/>
          </a:p>
          <a:p>
            <a:pPr marL="228600" lvl="1" indent="0">
              <a:spcBef>
                <a:spcPts val="0"/>
              </a:spcBef>
              <a:buNone/>
            </a:pPr>
            <a:endParaRPr lang="en-US" sz="2000" dirty="0"/>
          </a:p>
          <a:p>
            <a:pPr marL="228600" lvl="1" indent="0">
              <a:spcBef>
                <a:spcPts val="0"/>
              </a:spcBef>
              <a:buNone/>
            </a:pPr>
            <a:r>
              <a:rPr lang="en-US" sz="2000" dirty="0" smtClean="0"/>
              <a:t>USACE takes samples at depths that </a:t>
            </a:r>
          </a:p>
          <a:p>
            <a:pPr marL="228600" lvl="1" indent="0">
              <a:spcBef>
                <a:spcPts val="0"/>
              </a:spcBef>
              <a:buNone/>
            </a:pPr>
            <a:r>
              <a:rPr lang="en-US" sz="2000" dirty="0" smtClean="0"/>
              <a:t>are appropriate for that location.</a:t>
            </a:r>
          </a:p>
          <a:p>
            <a:pPr marL="228600" lvl="1" indent="0">
              <a:spcBef>
                <a:spcPts val="0"/>
              </a:spcBef>
              <a:buNone/>
            </a:pPr>
            <a:endParaRPr lang="en-US" sz="2000" dirty="0"/>
          </a:p>
          <a:p>
            <a:pPr marL="228600" lvl="1" indent="0">
              <a:spcBef>
                <a:spcPts val="0"/>
              </a:spcBef>
              <a:buNone/>
            </a:pPr>
            <a:r>
              <a:rPr lang="en-US" sz="2000" dirty="0" smtClean="0"/>
              <a:t>Example: Samples at locations for</a:t>
            </a:r>
          </a:p>
          <a:p>
            <a:pPr marL="228600" lvl="1" indent="0">
              <a:spcBef>
                <a:spcPts val="0"/>
              </a:spcBef>
              <a:buNone/>
            </a:pPr>
            <a:r>
              <a:rPr lang="en-US" sz="2000" dirty="0"/>
              <a:t>h</a:t>
            </a:r>
            <a:r>
              <a:rPr lang="en-US" sz="2000" dirty="0" smtClean="0"/>
              <a:t>istoric tributaries (now filled)</a:t>
            </a:r>
          </a:p>
          <a:p>
            <a:pPr marL="228600" lvl="1" indent="0">
              <a:spcBef>
                <a:spcPts val="0"/>
              </a:spcBef>
              <a:buNone/>
            </a:pPr>
            <a:r>
              <a:rPr lang="en-US" sz="2000" dirty="0"/>
              <a:t>w</a:t>
            </a:r>
            <a:r>
              <a:rPr lang="en-US" sz="2000" dirty="0" smtClean="0"/>
              <a:t>ill extend to the depth of the </a:t>
            </a:r>
          </a:p>
          <a:p>
            <a:pPr marL="228600" lvl="1" indent="0">
              <a:spcBef>
                <a:spcPts val="0"/>
              </a:spcBef>
              <a:buNone/>
            </a:pPr>
            <a:r>
              <a:rPr lang="en-US" sz="2000" dirty="0" smtClean="0"/>
              <a:t>former channel.</a:t>
            </a:r>
          </a:p>
        </p:txBody>
      </p:sp>
      <p:sp>
        <p:nvSpPr>
          <p:cNvPr id="4" name="Slide Number Placeholder 3"/>
          <p:cNvSpPr>
            <a:spLocks noGrp="1"/>
          </p:cNvSpPr>
          <p:nvPr>
            <p:ph type="sldNum" sz="quarter" idx="10"/>
          </p:nvPr>
        </p:nvSpPr>
        <p:spPr/>
        <p:txBody>
          <a:bodyPr/>
          <a:lstStyle/>
          <a:p>
            <a:pPr>
              <a:defRPr/>
            </a:pPr>
            <a:fld id="{50F448F8-0899-4D51-B761-3A6EFC9D75CF}" type="slidenum">
              <a:rPr lang="en-US" smtClean="0"/>
              <a:pPr>
                <a:defRPr/>
              </a:pPr>
              <a:t>7</a:t>
            </a:fld>
            <a:endParaRPr lang="en-US"/>
          </a:p>
        </p:txBody>
      </p:sp>
      <p:sp>
        <p:nvSpPr>
          <p:cNvPr id="9" name="Title 1"/>
          <p:cNvSpPr txBox="1">
            <a:spLocks/>
          </p:cNvSpPr>
          <p:nvPr/>
        </p:nvSpPr>
        <p:spPr bwMode="auto">
          <a:xfrm>
            <a:off x="1400020" y="45402"/>
            <a:ext cx="6400800" cy="7315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algn="ctr"/>
            <a:r>
              <a:rPr lang="en-US" sz="3200" cap="none" dirty="0" smtClean="0">
                <a:solidFill>
                  <a:srgbClr val="0066FF"/>
                </a:solidFill>
              </a:rPr>
              <a:t>Sampling Coldwater Creek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7430" y="2786448"/>
            <a:ext cx="3566984" cy="25907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4417" y="829096"/>
            <a:ext cx="2842054" cy="210476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666" y="4788045"/>
            <a:ext cx="2548128" cy="1828800"/>
          </a:xfrm>
          <a:prstGeom prst="rect">
            <a:avLst/>
          </a:prstGeom>
        </p:spPr>
      </p:pic>
    </p:spTree>
    <p:extLst>
      <p:ext uri="{BB962C8B-B14F-4D97-AF65-F5344CB8AC3E}">
        <p14:creationId xmlns:p14="http://schemas.microsoft.com/office/powerpoint/2010/main" val="1370725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F448F8-0899-4D51-B761-3A6EFC9D75CF}" type="slidenum">
              <a:rPr lang="en-US" smtClean="0"/>
              <a:pPr>
                <a:defRPr/>
              </a:pPr>
              <a:t>8</a:t>
            </a:fld>
            <a:endParaRPr lang="en-US"/>
          </a:p>
        </p:txBody>
      </p:sp>
      <p:sp>
        <p:nvSpPr>
          <p:cNvPr id="9" name="Title 1"/>
          <p:cNvSpPr txBox="1">
            <a:spLocks/>
          </p:cNvSpPr>
          <p:nvPr/>
        </p:nvSpPr>
        <p:spPr bwMode="auto">
          <a:xfrm>
            <a:off x="407112" y="284696"/>
            <a:ext cx="8361181" cy="7315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algn="ctr"/>
            <a:r>
              <a:rPr lang="en-US" sz="3000" cap="none" dirty="0">
                <a:solidFill>
                  <a:srgbClr val="0066FF"/>
                </a:solidFill>
              </a:rPr>
              <a:t>Sampling Coldwater Creek </a:t>
            </a:r>
            <a:r>
              <a:rPr lang="en-US" sz="3000" cap="none" dirty="0" smtClean="0">
                <a:solidFill>
                  <a:srgbClr val="0066FF"/>
                </a:solidFill>
              </a:rPr>
              <a:t>– All 4 Seasons</a:t>
            </a:r>
            <a:br>
              <a:rPr lang="en-US" sz="3000" cap="none" dirty="0" smtClean="0">
                <a:solidFill>
                  <a:srgbClr val="0066FF"/>
                </a:solidFill>
              </a:rPr>
            </a:br>
            <a:r>
              <a:rPr lang="en-US" sz="3000" cap="none" dirty="0" smtClean="0">
                <a:solidFill>
                  <a:srgbClr val="0066FF"/>
                </a:solidFill>
              </a:rPr>
              <a:t> Floodplain Soil and Creek Sediment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79" y="1225982"/>
            <a:ext cx="3938097" cy="286034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641" y="1192082"/>
            <a:ext cx="3623722" cy="2545947"/>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3652" b="8621"/>
          <a:stretch/>
        </p:blipFill>
        <p:spPr>
          <a:xfrm>
            <a:off x="4952641" y="3794760"/>
            <a:ext cx="3623722" cy="2144996"/>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5044" b="6465"/>
          <a:stretch/>
        </p:blipFill>
        <p:spPr>
          <a:xfrm>
            <a:off x="566441" y="4149713"/>
            <a:ext cx="3875235" cy="2461189"/>
          </a:xfrm>
          <a:prstGeom prst="rect">
            <a:avLst/>
          </a:prstGeom>
        </p:spPr>
      </p:pic>
    </p:spTree>
    <p:extLst>
      <p:ext uri="{BB962C8B-B14F-4D97-AF65-F5344CB8AC3E}">
        <p14:creationId xmlns:p14="http://schemas.microsoft.com/office/powerpoint/2010/main" val="3549147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WC St Denis to New Halls Ferry Rev1.jpg" descr="/Current Work/Goes In G15-0086 St_Louis_Public_Meeting/Public_Meeting_Feb2019/St Louis Public Meeting/Presentation/Link/CWC St Denis to New Halls Ferry Rev1.jpg"/>
          <p:cNvPicPr>
            <a:picLocks noChangeAspect="1"/>
          </p:cNvPicPr>
          <p:nvPr/>
        </p:nvPicPr>
        <p:blipFill rotWithShape="1">
          <a:blip r:embed="rId3" r:link="rId4">
            <a:alphaModFix/>
            <a:extLst>
              <a:ext uri="{28A0092B-C50C-407E-A947-70E740481C1C}">
                <a14:useLocalDpi xmlns:a14="http://schemas.microsoft.com/office/drawing/2010/main" val="0"/>
              </a:ext>
            </a:extLst>
          </a:blip>
          <a:srcRect l="2329" t="5690" r="5262" b="2030"/>
          <a:stretch/>
        </p:blipFill>
        <p:spPr>
          <a:xfrm>
            <a:off x="319286" y="297981"/>
            <a:ext cx="4817674" cy="6023476"/>
          </a:xfrm>
          <a:prstGeom prst="rect">
            <a:avLst/>
          </a:prstGeom>
          <a:ln w="28575" cmpd="sng">
            <a:solidFill>
              <a:schemeClr val="tx1"/>
            </a:solidFill>
          </a:ln>
        </p:spPr>
      </p:pic>
      <p:sp>
        <p:nvSpPr>
          <p:cNvPr id="4" name="Slide Number Placeholder 3"/>
          <p:cNvSpPr>
            <a:spLocks noGrp="1"/>
          </p:cNvSpPr>
          <p:nvPr>
            <p:ph type="sldNum" sz="quarter" idx="10"/>
          </p:nvPr>
        </p:nvSpPr>
        <p:spPr/>
        <p:txBody>
          <a:bodyPr/>
          <a:lstStyle/>
          <a:p>
            <a:pPr>
              <a:defRPr/>
            </a:pPr>
            <a:fld id="{50F448F8-0899-4D51-B761-3A6EFC9D75CF}" type="slidenum">
              <a:rPr lang="en-US" smtClean="0"/>
              <a:pPr>
                <a:defRPr/>
              </a:pPr>
              <a:t>9</a:t>
            </a:fld>
            <a:endParaRPr lang="en-US"/>
          </a:p>
        </p:txBody>
      </p:sp>
      <p:sp>
        <p:nvSpPr>
          <p:cNvPr id="9" name="Title 1"/>
          <p:cNvSpPr txBox="1">
            <a:spLocks/>
          </p:cNvSpPr>
          <p:nvPr/>
        </p:nvSpPr>
        <p:spPr bwMode="auto">
          <a:xfrm>
            <a:off x="3884393" y="679092"/>
            <a:ext cx="6400800" cy="7315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algn="ctr"/>
            <a:r>
              <a:rPr lang="en-US" sz="2800" cap="none" dirty="0" smtClean="0">
                <a:solidFill>
                  <a:srgbClr val="0066FF"/>
                </a:solidFill>
              </a:rPr>
              <a:t>2019 Coldwater Creek</a:t>
            </a:r>
          </a:p>
          <a:p>
            <a:pPr algn="ctr"/>
            <a:r>
              <a:rPr lang="en-US" sz="2800" cap="none" dirty="0" smtClean="0">
                <a:solidFill>
                  <a:srgbClr val="0066FF"/>
                </a:solidFill>
              </a:rPr>
              <a:t>Sampling Plan</a:t>
            </a:r>
          </a:p>
        </p:txBody>
      </p:sp>
      <p:sp>
        <p:nvSpPr>
          <p:cNvPr id="3414" name="Rectangle 3413"/>
          <p:cNvSpPr/>
          <p:nvPr/>
        </p:nvSpPr>
        <p:spPr>
          <a:xfrm>
            <a:off x="1662913" y="6326880"/>
            <a:ext cx="1850186" cy="338554"/>
          </a:xfrm>
          <a:prstGeom prst="rect">
            <a:avLst/>
          </a:prstGeom>
        </p:spPr>
        <p:txBody>
          <a:bodyPr wrap="none">
            <a:spAutoFit/>
          </a:bodyPr>
          <a:lstStyle/>
          <a:p>
            <a:r>
              <a:rPr lang="en-US" sz="1600" b="1" spc="35" dirty="0">
                <a:solidFill>
                  <a:srgbClr val="231F20"/>
                </a:solidFill>
                <a:ea typeface="Calibri" panose="020F0502020204030204" pitchFamily="34" charset="0"/>
                <a:cs typeface="Arial" panose="020B0604020202020204" pitchFamily="34" charset="0"/>
              </a:rPr>
              <a:t>St.</a:t>
            </a:r>
            <a:r>
              <a:rPr lang="en-US" sz="1600" b="1" spc="-85" dirty="0">
                <a:solidFill>
                  <a:srgbClr val="231F20"/>
                </a:solidFill>
                <a:ea typeface="Calibri" panose="020F0502020204030204" pitchFamily="34" charset="0"/>
                <a:cs typeface="Arial" panose="020B0604020202020204" pitchFamily="34" charset="0"/>
              </a:rPr>
              <a:t> </a:t>
            </a:r>
            <a:r>
              <a:rPr lang="en-US" sz="1600" b="1" spc="45" dirty="0">
                <a:solidFill>
                  <a:srgbClr val="231F20"/>
                </a:solidFill>
                <a:ea typeface="Calibri" panose="020F0502020204030204" pitchFamily="34" charset="0"/>
                <a:cs typeface="Arial" panose="020B0604020202020204" pitchFamily="34" charset="0"/>
              </a:rPr>
              <a:t>Denis</a:t>
            </a:r>
            <a:r>
              <a:rPr lang="en-US" sz="1600" b="1" spc="155" dirty="0">
                <a:solidFill>
                  <a:srgbClr val="231F20"/>
                </a:solidFill>
                <a:ea typeface="Calibri" panose="020F0502020204030204" pitchFamily="34" charset="0"/>
                <a:cs typeface="Arial" panose="020B0604020202020204" pitchFamily="34" charset="0"/>
              </a:rPr>
              <a:t> </a:t>
            </a:r>
            <a:r>
              <a:rPr lang="en-US" sz="1600" b="1" spc="40" dirty="0">
                <a:solidFill>
                  <a:srgbClr val="231F20"/>
                </a:solidFill>
                <a:ea typeface="Calibri" panose="020F0502020204030204" pitchFamily="34" charset="0"/>
                <a:cs typeface="Arial" panose="020B0604020202020204" pitchFamily="34" charset="0"/>
              </a:rPr>
              <a:t>Br</a:t>
            </a:r>
            <a:r>
              <a:rPr lang="en-US" sz="1600" b="1" spc="35" dirty="0">
                <a:solidFill>
                  <a:srgbClr val="231F20"/>
                </a:solidFill>
                <a:ea typeface="Calibri" panose="020F0502020204030204" pitchFamily="34" charset="0"/>
                <a:cs typeface="Arial" panose="020B0604020202020204" pitchFamily="34" charset="0"/>
              </a:rPr>
              <a:t>idg</a:t>
            </a:r>
            <a:r>
              <a:rPr lang="en-US" sz="1600" b="1" spc="40" dirty="0">
                <a:solidFill>
                  <a:srgbClr val="231F20"/>
                </a:solidFill>
                <a:ea typeface="Calibri" panose="020F0502020204030204" pitchFamily="34" charset="0"/>
                <a:cs typeface="Arial" panose="020B0604020202020204" pitchFamily="34" charset="0"/>
              </a:rPr>
              <a:t>e</a:t>
            </a:r>
            <a:endParaRPr lang="en-US" sz="1600" dirty="0">
              <a:cs typeface="Arial" panose="020B0604020202020204" pitchFamily="34" charset="0"/>
            </a:endParaRPr>
          </a:p>
        </p:txBody>
      </p:sp>
      <p:sp>
        <p:nvSpPr>
          <p:cNvPr id="3415" name="Rectangle 3414"/>
          <p:cNvSpPr/>
          <p:nvPr/>
        </p:nvSpPr>
        <p:spPr>
          <a:xfrm>
            <a:off x="5798075" y="2338734"/>
            <a:ext cx="2414764" cy="338554"/>
          </a:xfrm>
          <a:prstGeom prst="rect">
            <a:avLst/>
          </a:prstGeom>
        </p:spPr>
        <p:txBody>
          <a:bodyPr wrap="none">
            <a:spAutoFit/>
          </a:bodyPr>
          <a:lstStyle/>
          <a:p>
            <a:r>
              <a:rPr lang="en-US" sz="1600" b="1" spc="15" dirty="0">
                <a:solidFill>
                  <a:srgbClr val="231F20"/>
                </a:solidFill>
                <a:ea typeface="Calibri" panose="020F0502020204030204" pitchFamily="34" charset="0"/>
                <a:cs typeface="Arial" panose="020B0604020202020204" pitchFamily="34" charset="0"/>
              </a:rPr>
              <a:t>N</a:t>
            </a:r>
            <a:r>
              <a:rPr lang="en-US" sz="1600" b="1" spc="20" dirty="0">
                <a:solidFill>
                  <a:srgbClr val="231F20"/>
                </a:solidFill>
                <a:ea typeface="Calibri" panose="020F0502020204030204" pitchFamily="34" charset="0"/>
                <a:cs typeface="Arial" panose="020B0604020202020204" pitchFamily="34" charset="0"/>
              </a:rPr>
              <a:t>e</a:t>
            </a:r>
            <a:r>
              <a:rPr lang="en-US" sz="1600" b="1" spc="15" dirty="0">
                <a:solidFill>
                  <a:srgbClr val="231F20"/>
                </a:solidFill>
                <a:ea typeface="Calibri" panose="020F0502020204030204" pitchFamily="34" charset="0"/>
                <a:cs typeface="Arial" panose="020B0604020202020204" pitchFamily="34" charset="0"/>
              </a:rPr>
              <a:t>w</a:t>
            </a:r>
            <a:r>
              <a:rPr lang="en-US" sz="1600" b="1" spc="85" dirty="0">
                <a:solidFill>
                  <a:srgbClr val="231F20"/>
                </a:solidFill>
                <a:ea typeface="Calibri" panose="020F0502020204030204" pitchFamily="34" charset="0"/>
                <a:cs typeface="Arial" panose="020B0604020202020204" pitchFamily="34" charset="0"/>
              </a:rPr>
              <a:t> </a:t>
            </a:r>
            <a:r>
              <a:rPr lang="en-US" sz="1600" b="1" spc="45" dirty="0">
                <a:solidFill>
                  <a:srgbClr val="231F20"/>
                </a:solidFill>
                <a:ea typeface="Calibri" panose="020F0502020204030204" pitchFamily="34" charset="0"/>
                <a:cs typeface="Arial" panose="020B0604020202020204" pitchFamily="34" charset="0"/>
              </a:rPr>
              <a:t>Halls</a:t>
            </a:r>
            <a:r>
              <a:rPr lang="en-US" sz="1600" b="1" spc="150" dirty="0">
                <a:solidFill>
                  <a:srgbClr val="231F20"/>
                </a:solidFill>
                <a:ea typeface="Calibri" panose="020F0502020204030204" pitchFamily="34" charset="0"/>
                <a:cs typeface="Arial" panose="020B0604020202020204" pitchFamily="34" charset="0"/>
              </a:rPr>
              <a:t> </a:t>
            </a:r>
            <a:r>
              <a:rPr lang="en-US" sz="1600" b="1" spc="50" dirty="0">
                <a:solidFill>
                  <a:srgbClr val="231F20"/>
                </a:solidFill>
                <a:ea typeface="Calibri" panose="020F0502020204030204" pitchFamily="34" charset="0"/>
                <a:cs typeface="Arial" panose="020B0604020202020204" pitchFamily="34" charset="0"/>
              </a:rPr>
              <a:t>F</a:t>
            </a:r>
            <a:r>
              <a:rPr lang="en-US" sz="1600" b="1" spc="45" dirty="0">
                <a:solidFill>
                  <a:srgbClr val="231F20"/>
                </a:solidFill>
                <a:ea typeface="Calibri" panose="020F0502020204030204" pitchFamily="34" charset="0"/>
                <a:cs typeface="Arial" panose="020B0604020202020204" pitchFamily="34" charset="0"/>
              </a:rPr>
              <a:t>er</a:t>
            </a:r>
            <a:r>
              <a:rPr lang="en-US" sz="1600" b="1" spc="40" dirty="0">
                <a:solidFill>
                  <a:srgbClr val="231F20"/>
                </a:solidFill>
                <a:ea typeface="Calibri" panose="020F0502020204030204" pitchFamily="34" charset="0"/>
                <a:cs typeface="Arial" panose="020B0604020202020204" pitchFamily="34" charset="0"/>
              </a:rPr>
              <a:t>ry</a:t>
            </a:r>
            <a:r>
              <a:rPr lang="en-US" sz="1600" b="1" spc="85" dirty="0">
                <a:solidFill>
                  <a:srgbClr val="231F20"/>
                </a:solidFill>
                <a:ea typeface="Calibri" panose="020F0502020204030204" pitchFamily="34" charset="0"/>
                <a:cs typeface="Arial" panose="020B0604020202020204" pitchFamily="34" charset="0"/>
              </a:rPr>
              <a:t> </a:t>
            </a:r>
            <a:r>
              <a:rPr lang="en-US" sz="1600" b="1" spc="35" dirty="0">
                <a:solidFill>
                  <a:srgbClr val="231F20"/>
                </a:solidFill>
                <a:ea typeface="Calibri" panose="020F0502020204030204" pitchFamily="34" charset="0"/>
                <a:cs typeface="Arial" panose="020B0604020202020204" pitchFamily="34" charset="0"/>
              </a:rPr>
              <a:t>R</a:t>
            </a:r>
            <a:r>
              <a:rPr lang="en-US" sz="1600" b="1" spc="30" dirty="0">
                <a:solidFill>
                  <a:srgbClr val="231F20"/>
                </a:solidFill>
                <a:ea typeface="Calibri" panose="020F0502020204030204" pitchFamily="34" charset="0"/>
                <a:cs typeface="Arial" panose="020B0604020202020204" pitchFamily="34" charset="0"/>
              </a:rPr>
              <a:t>oad</a:t>
            </a:r>
            <a:endParaRPr lang="en-US" sz="1600" dirty="0">
              <a:cs typeface="Arial" panose="020B0604020202020204" pitchFamily="34" charset="0"/>
            </a:endParaRPr>
          </a:p>
        </p:txBody>
      </p:sp>
      <p:grpSp>
        <p:nvGrpSpPr>
          <p:cNvPr id="3416" name="Group 3415"/>
          <p:cNvGrpSpPr/>
          <p:nvPr/>
        </p:nvGrpSpPr>
        <p:grpSpPr>
          <a:xfrm rot="21312104">
            <a:off x="705197" y="5833099"/>
            <a:ext cx="853604" cy="778551"/>
            <a:chOff x="691005" y="5804722"/>
            <a:chExt cx="853604" cy="778551"/>
          </a:xfrm>
        </p:grpSpPr>
        <p:sp>
          <p:nvSpPr>
            <p:cNvPr id="1769" name="Freeform 1649"/>
            <p:cNvSpPr>
              <a:spLocks/>
            </p:cNvSpPr>
            <p:nvPr/>
          </p:nvSpPr>
          <p:spPr bwMode="auto">
            <a:xfrm rot="20878493">
              <a:off x="691005" y="5852342"/>
              <a:ext cx="57628" cy="50713"/>
            </a:xfrm>
            <a:custGeom>
              <a:avLst/>
              <a:gdLst>
                <a:gd name="T0" fmla="+- 0 24637 24535"/>
                <a:gd name="T1" fmla="*/ T0 w 195"/>
                <a:gd name="T2" fmla="+- 0 3957 3957"/>
                <a:gd name="T3" fmla="*/ 3957 h 195"/>
                <a:gd name="T4" fmla="+- 0 24578 24535"/>
                <a:gd name="T5" fmla="*/ T4 w 195"/>
                <a:gd name="T6" fmla="+- 0 3974 3957"/>
                <a:gd name="T7" fmla="*/ 3974 h 195"/>
                <a:gd name="T8" fmla="+- 0 24537 24535"/>
                <a:gd name="T9" fmla="*/ T8 w 195"/>
                <a:gd name="T10" fmla="+- 0 4036 3957"/>
                <a:gd name="T11" fmla="*/ 4036 h 195"/>
                <a:gd name="T12" fmla="+- 0 24535 24535"/>
                <a:gd name="T13" fmla="*/ T12 w 195"/>
                <a:gd name="T14" fmla="+- 0 4055 3957"/>
                <a:gd name="T15" fmla="*/ 4055 h 195"/>
                <a:gd name="T16" fmla="+- 0 24537 24535"/>
                <a:gd name="T17" fmla="*/ T16 w 195"/>
                <a:gd name="T18" fmla="+- 0 4074 3957"/>
                <a:gd name="T19" fmla="*/ 4074 h 195"/>
                <a:gd name="T20" fmla="+- 0 24573 24535"/>
                <a:gd name="T21" fmla="*/ T20 w 195"/>
                <a:gd name="T22" fmla="+- 0 4129 3957"/>
                <a:gd name="T23" fmla="*/ 4129 h 195"/>
                <a:gd name="T24" fmla="+- 0 24640 24535"/>
                <a:gd name="T25" fmla="*/ T24 w 195"/>
                <a:gd name="T26" fmla="+- 0 4152 3957"/>
                <a:gd name="T27" fmla="*/ 4152 h 195"/>
                <a:gd name="T28" fmla="+- 0 24657 24535"/>
                <a:gd name="T29" fmla="*/ T28 w 195"/>
                <a:gd name="T30" fmla="+- 0 4149 3957"/>
                <a:gd name="T31" fmla="*/ 4149 h 195"/>
                <a:gd name="T32" fmla="+- 0 24709 24535"/>
                <a:gd name="T33" fmla="*/ T32 w 195"/>
                <a:gd name="T34" fmla="+- 0 4113 3957"/>
                <a:gd name="T35" fmla="*/ 4113 h 195"/>
                <a:gd name="T36" fmla="+- 0 24730 24535"/>
                <a:gd name="T37" fmla="*/ T36 w 195"/>
                <a:gd name="T38" fmla="+- 0 4062 3957"/>
                <a:gd name="T39" fmla="*/ 4062 h 195"/>
                <a:gd name="T40" fmla="+- 0 24729 24535"/>
                <a:gd name="T41" fmla="*/ T40 w 195"/>
                <a:gd name="T42" fmla="+- 0 4044 3957"/>
                <a:gd name="T43" fmla="*/ 4044 h 195"/>
                <a:gd name="T44" fmla="+- 0 24689 24535"/>
                <a:gd name="T45" fmla="*/ T44 w 195"/>
                <a:gd name="T46" fmla="+- 0 3977 3957"/>
                <a:gd name="T47" fmla="*/ 3977 h 195"/>
                <a:gd name="T48" fmla="+- 0 24637 24535"/>
                <a:gd name="T49" fmla="*/ T48 w 195"/>
                <a:gd name="T50" fmla="+- 0 3957 3957"/>
                <a:gd name="T51" fmla="*/ 3957 h 1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95" h="195">
                  <a:moveTo>
                    <a:pt x="102" y="0"/>
                  </a:moveTo>
                  <a:lnTo>
                    <a:pt x="43" y="17"/>
                  </a:lnTo>
                  <a:lnTo>
                    <a:pt x="2" y="79"/>
                  </a:lnTo>
                  <a:lnTo>
                    <a:pt x="0" y="98"/>
                  </a:lnTo>
                  <a:lnTo>
                    <a:pt x="2" y="117"/>
                  </a:lnTo>
                  <a:lnTo>
                    <a:pt x="38" y="172"/>
                  </a:lnTo>
                  <a:lnTo>
                    <a:pt x="105" y="195"/>
                  </a:lnTo>
                  <a:lnTo>
                    <a:pt x="122" y="192"/>
                  </a:lnTo>
                  <a:lnTo>
                    <a:pt x="174" y="156"/>
                  </a:lnTo>
                  <a:lnTo>
                    <a:pt x="195" y="105"/>
                  </a:lnTo>
                  <a:lnTo>
                    <a:pt x="194" y="87"/>
                  </a:lnTo>
                  <a:lnTo>
                    <a:pt x="154" y="20"/>
                  </a:lnTo>
                  <a:lnTo>
                    <a:pt x="102" y="0"/>
                  </a:lnTo>
                  <a:close/>
                </a:path>
              </a:pathLst>
            </a:custGeom>
            <a:solidFill>
              <a:srgbClr val="231F20"/>
            </a:solidFill>
            <a:ln w="38100" cmpd="sng">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76" name="Freeform 1647"/>
            <p:cNvSpPr>
              <a:spLocks/>
            </p:cNvSpPr>
            <p:nvPr/>
          </p:nvSpPr>
          <p:spPr bwMode="auto">
            <a:xfrm rot="20878493">
              <a:off x="815949" y="5804722"/>
              <a:ext cx="728660" cy="778551"/>
            </a:xfrm>
            <a:custGeom>
              <a:avLst/>
              <a:gdLst>
                <a:gd name="T0" fmla="+- 0 26550 24632"/>
                <a:gd name="T1" fmla="*/ T0 w 1919"/>
                <a:gd name="T2" fmla="+- 0 5232 4055"/>
                <a:gd name="T3" fmla="*/ 5232 h 1178"/>
                <a:gd name="T4" fmla="+- 0 24632 24632"/>
                <a:gd name="T5" fmla="*/ T4 w 1919"/>
                <a:gd name="T6" fmla="+- 0 4055 4055"/>
                <a:gd name="T7" fmla="*/ 4055 h 1178"/>
              </a:gdLst>
              <a:ahLst/>
              <a:cxnLst>
                <a:cxn ang="0">
                  <a:pos x="T1" y="T3"/>
                </a:cxn>
                <a:cxn ang="0">
                  <a:pos x="T5" y="T7"/>
                </a:cxn>
              </a:cxnLst>
              <a:rect l="0" t="0" r="r" b="b"/>
              <a:pathLst>
                <a:path w="1919" h="1178">
                  <a:moveTo>
                    <a:pt x="1918" y="1177"/>
                  </a:moveTo>
                  <a:lnTo>
                    <a:pt x="0" y="0"/>
                  </a:lnTo>
                </a:path>
              </a:pathLst>
            </a:custGeom>
            <a:noFill/>
            <a:ln w="31025">
              <a:solidFill>
                <a:srgbClr val="231F2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13" name="Group 3412"/>
          <p:cNvGrpSpPr/>
          <p:nvPr/>
        </p:nvGrpSpPr>
        <p:grpSpPr>
          <a:xfrm rot="765531">
            <a:off x="4941058" y="1711029"/>
            <a:ext cx="853604" cy="778551"/>
            <a:chOff x="4522439" y="1845830"/>
            <a:chExt cx="853604" cy="778551"/>
          </a:xfrm>
        </p:grpSpPr>
        <p:sp>
          <p:nvSpPr>
            <p:cNvPr id="1793" name="Freeform 1649"/>
            <p:cNvSpPr>
              <a:spLocks/>
            </p:cNvSpPr>
            <p:nvPr/>
          </p:nvSpPr>
          <p:spPr bwMode="auto">
            <a:xfrm rot="20878493">
              <a:off x="4522439" y="1893450"/>
              <a:ext cx="57628" cy="50713"/>
            </a:xfrm>
            <a:custGeom>
              <a:avLst/>
              <a:gdLst>
                <a:gd name="T0" fmla="+- 0 24637 24535"/>
                <a:gd name="T1" fmla="*/ T0 w 195"/>
                <a:gd name="T2" fmla="+- 0 3957 3957"/>
                <a:gd name="T3" fmla="*/ 3957 h 195"/>
                <a:gd name="T4" fmla="+- 0 24578 24535"/>
                <a:gd name="T5" fmla="*/ T4 w 195"/>
                <a:gd name="T6" fmla="+- 0 3974 3957"/>
                <a:gd name="T7" fmla="*/ 3974 h 195"/>
                <a:gd name="T8" fmla="+- 0 24537 24535"/>
                <a:gd name="T9" fmla="*/ T8 w 195"/>
                <a:gd name="T10" fmla="+- 0 4036 3957"/>
                <a:gd name="T11" fmla="*/ 4036 h 195"/>
                <a:gd name="T12" fmla="+- 0 24535 24535"/>
                <a:gd name="T13" fmla="*/ T12 w 195"/>
                <a:gd name="T14" fmla="+- 0 4055 3957"/>
                <a:gd name="T15" fmla="*/ 4055 h 195"/>
                <a:gd name="T16" fmla="+- 0 24537 24535"/>
                <a:gd name="T17" fmla="*/ T16 w 195"/>
                <a:gd name="T18" fmla="+- 0 4074 3957"/>
                <a:gd name="T19" fmla="*/ 4074 h 195"/>
                <a:gd name="T20" fmla="+- 0 24573 24535"/>
                <a:gd name="T21" fmla="*/ T20 w 195"/>
                <a:gd name="T22" fmla="+- 0 4129 3957"/>
                <a:gd name="T23" fmla="*/ 4129 h 195"/>
                <a:gd name="T24" fmla="+- 0 24640 24535"/>
                <a:gd name="T25" fmla="*/ T24 w 195"/>
                <a:gd name="T26" fmla="+- 0 4152 3957"/>
                <a:gd name="T27" fmla="*/ 4152 h 195"/>
                <a:gd name="T28" fmla="+- 0 24657 24535"/>
                <a:gd name="T29" fmla="*/ T28 w 195"/>
                <a:gd name="T30" fmla="+- 0 4149 3957"/>
                <a:gd name="T31" fmla="*/ 4149 h 195"/>
                <a:gd name="T32" fmla="+- 0 24709 24535"/>
                <a:gd name="T33" fmla="*/ T32 w 195"/>
                <a:gd name="T34" fmla="+- 0 4113 3957"/>
                <a:gd name="T35" fmla="*/ 4113 h 195"/>
                <a:gd name="T36" fmla="+- 0 24730 24535"/>
                <a:gd name="T37" fmla="*/ T36 w 195"/>
                <a:gd name="T38" fmla="+- 0 4062 3957"/>
                <a:gd name="T39" fmla="*/ 4062 h 195"/>
                <a:gd name="T40" fmla="+- 0 24729 24535"/>
                <a:gd name="T41" fmla="*/ T40 w 195"/>
                <a:gd name="T42" fmla="+- 0 4044 3957"/>
                <a:gd name="T43" fmla="*/ 4044 h 195"/>
                <a:gd name="T44" fmla="+- 0 24689 24535"/>
                <a:gd name="T45" fmla="*/ T44 w 195"/>
                <a:gd name="T46" fmla="+- 0 3977 3957"/>
                <a:gd name="T47" fmla="*/ 3977 h 195"/>
                <a:gd name="T48" fmla="+- 0 24637 24535"/>
                <a:gd name="T49" fmla="*/ T48 w 195"/>
                <a:gd name="T50" fmla="+- 0 3957 3957"/>
                <a:gd name="T51" fmla="*/ 3957 h 1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95" h="195">
                  <a:moveTo>
                    <a:pt x="102" y="0"/>
                  </a:moveTo>
                  <a:lnTo>
                    <a:pt x="43" y="17"/>
                  </a:lnTo>
                  <a:lnTo>
                    <a:pt x="2" y="79"/>
                  </a:lnTo>
                  <a:lnTo>
                    <a:pt x="0" y="98"/>
                  </a:lnTo>
                  <a:lnTo>
                    <a:pt x="2" y="117"/>
                  </a:lnTo>
                  <a:lnTo>
                    <a:pt x="38" y="172"/>
                  </a:lnTo>
                  <a:lnTo>
                    <a:pt x="105" y="195"/>
                  </a:lnTo>
                  <a:lnTo>
                    <a:pt x="122" y="192"/>
                  </a:lnTo>
                  <a:lnTo>
                    <a:pt x="174" y="156"/>
                  </a:lnTo>
                  <a:lnTo>
                    <a:pt x="195" y="105"/>
                  </a:lnTo>
                  <a:lnTo>
                    <a:pt x="194" y="87"/>
                  </a:lnTo>
                  <a:lnTo>
                    <a:pt x="154" y="20"/>
                  </a:lnTo>
                  <a:lnTo>
                    <a:pt x="102" y="0"/>
                  </a:lnTo>
                  <a:close/>
                </a:path>
              </a:pathLst>
            </a:custGeom>
            <a:solidFill>
              <a:srgbClr val="231F20"/>
            </a:solidFill>
            <a:ln w="38100" cmpd="sng">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94" name="Freeform 1647"/>
            <p:cNvSpPr>
              <a:spLocks/>
            </p:cNvSpPr>
            <p:nvPr/>
          </p:nvSpPr>
          <p:spPr bwMode="auto">
            <a:xfrm rot="20878493">
              <a:off x="4647383" y="1845830"/>
              <a:ext cx="728660" cy="778551"/>
            </a:xfrm>
            <a:custGeom>
              <a:avLst/>
              <a:gdLst>
                <a:gd name="T0" fmla="+- 0 26550 24632"/>
                <a:gd name="T1" fmla="*/ T0 w 1919"/>
                <a:gd name="T2" fmla="+- 0 5232 4055"/>
                <a:gd name="T3" fmla="*/ 5232 h 1178"/>
                <a:gd name="T4" fmla="+- 0 24632 24632"/>
                <a:gd name="T5" fmla="*/ T4 w 1919"/>
                <a:gd name="T6" fmla="+- 0 4055 4055"/>
                <a:gd name="T7" fmla="*/ 4055 h 1178"/>
              </a:gdLst>
              <a:ahLst/>
              <a:cxnLst>
                <a:cxn ang="0">
                  <a:pos x="T1" y="T3"/>
                </a:cxn>
                <a:cxn ang="0">
                  <a:pos x="T5" y="T7"/>
                </a:cxn>
              </a:cxnLst>
              <a:rect l="0" t="0" r="r" b="b"/>
              <a:pathLst>
                <a:path w="1919" h="1178">
                  <a:moveTo>
                    <a:pt x="1918" y="1177"/>
                  </a:moveTo>
                  <a:lnTo>
                    <a:pt x="0" y="0"/>
                  </a:lnTo>
                </a:path>
              </a:pathLst>
            </a:custGeom>
            <a:noFill/>
            <a:ln w="31025">
              <a:solidFill>
                <a:srgbClr val="231F2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p:cNvSpPr txBox="1"/>
          <p:nvPr/>
        </p:nvSpPr>
        <p:spPr>
          <a:xfrm>
            <a:off x="5195781" y="3126553"/>
            <a:ext cx="3721716" cy="2616101"/>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Sampling in 2019 will be primarily on properties between St. Denis Bridge and New Halls Ferry Road.</a:t>
            </a:r>
          </a:p>
          <a:p>
            <a:endParaRPr lang="en-US" sz="1600" dirty="0"/>
          </a:p>
          <a:p>
            <a:pPr marL="285750" indent="-285750">
              <a:buFont typeface="Arial" panose="020B0604020202020204" pitchFamily="34" charset="0"/>
              <a:buChar char="•"/>
            </a:pPr>
            <a:r>
              <a:rPr lang="en-US" sz="1600" dirty="0" smtClean="0"/>
              <a:t>Not all properties will be sampled in 2019.</a:t>
            </a:r>
          </a:p>
          <a:p>
            <a:endParaRPr lang="en-US" sz="1600" dirty="0" smtClean="0"/>
          </a:p>
          <a:p>
            <a:pPr marL="285750" indent="-285750">
              <a:buFont typeface="Arial" panose="020B0604020202020204" pitchFamily="34" charset="0"/>
              <a:buChar char="•"/>
            </a:pPr>
            <a:r>
              <a:rPr lang="en-US" sz="1600" dirty="0" smtClean="0"/>
              <a:t>Currently sampling in </a:t>
            </a:r>
            <a:r>
              <a:rPr lang="en-US" sz="1600" b="1" dirty="0" smtClean="0">
                <a:solidFill>
                  <a:srgbClr val="FCAE3B"/>
                </a:solidFill>
              </a:rPr>
              <a:t>GOLD</a:t>
            </a:r>
            <a:r>
              <a:rPr lang="en-US" sz="1600" dirty="0" smtClean="0">
                <a:solidFill>
                  <a:srgbClr val="FCAE3B"/>
                </a:solidFill>
              </a:rPr>
              <a:t> </a:t>
            </a:r>
            <a:r>
              <a:rPr lang="en-US" sz="1600" dirty="0" smtClean="0"/>
              <a:t>area.</a:t>
            </a:r>
          </a:p>
          <a:p>
            <a:endParaRPr lang="en-US" sz="1800" dirty="0"/>
          </a:p>
          <a:p>
            <a:endParaRPr lang="en-US" sz="1800" dirty="0"/>
          </a:p>
        </p:txBody>
      </p:sp>
    </p:spTree>
    <p:extLst>
      <p:ext uri="{BB962C8B-B14F-4D97-AF65-F5344CB8AC3E}">
        <p14:creationId xmlns:p14="http://schemas.microsoft.com/office/powerpoint/2010/main" val="327907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16D87-7E03-45E0-B0FD-33082A230BB4}" vid="{2FBFD162-1A33-4D3C-9A4E-25AC5DA4971C}"/>
    </a:ext>
  </a:extLst>
</a:theme>
</file>

<file path=ppt/theme/theme2.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5208</TotalTime>
  <Words>991</Words>
  <Application>Microsoft Office PowerPoint</Application>
  <PresentationFormat>On-screen Show (4:3)</PresentationFormat>
  <Paragraphs>248</Paragraphs>
  <Slides>13</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ＭＳ Ｐゴシック</vt:lpstr>
      <vt:lpstr>Arial</vt:lpstr>
      <vt:lpstr>Calibri</vt:lpstr>
      <vt:lpstr>Wingdings</vt:lpstr>
      <vt:lpstr>Title Slide Templates</vt:lpstr>
      <vt:lpstr>Content Templates</vt:lpstr>
      <vt:lpstr>PROGRAM MANAGER’S REPORT   Formerly Utilized Sites  Remedial Action Program St. Louis Sites </vt:lpstr>
      <vt:lpstr>Shipping &amp; Disposal History</vt:lpstr>
      <vt:lpstr>Downtown Site Remediation</vt:lpstr>
      <vt:lpstr>PowerPoint Presentation</vt:lpstr>
      <vt:lpstr> A Ballpark Number!</vt:lpstr>
      <vt:lpstr>PowerPoint Presentation</vt:lpstr>
      <vt:lpstr>PowerPoint Presentation</vt:lpstr>
      <vt:lpstr>PowerPoint Presentation</vt:lpstr>
      <vt:lpstr>PowerPoint Presentation</vt:lpstr>
      <vt:lpstr>PowerPoint Presentation</vt:lpstr>
      <vt:lpstr>Amazing Safety Record</vt:lpstr>
      <vt:lpstr>PowerPoint Presentation</vt:lpstr>
      <vt:lpstr>PowerPoint Presentation</vt:lpstr>
    </vt:vector>
  </TitlesOfParts>
  <Company>United States Army</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OPTION 1 PRESENTATION TITLE HERE KEEP LEFT JUSTIFIED</dc:title>
  <dc:creator>G6PA9ELW</dc:creator>
  <cp:lastModifiedBy>Munholand, Bruce A CIV USARMY CEMVS (US)</cp:lastModifiedBy>
  <cp:revision>580</cp:revision>
  <cp:lastPrinted>2017-02-10T19:44:02Z</cp:lastPrinted>
  <dcterms:created xsi:type="dcterms:W3CDTF">2016-05-03T16:10:38Z</dcterms:created>
  <dcterms:modified xsi:type="dcterms:W3CDTF">2019-07-18T17:03:53Z</dcterms:modified>
</cp:coreProperties>
</file>